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Montserrat Bold" charset="1" panose="00000800000000000000"/>
      <p:regular r:id="rId36"/>
    </p:embeddedFont>
    <p:embeddedFont>
      <p:font typeface="Montserrat" charset="1" panose="00000500000000000000"/>
      <p:regular r:id="rId37"/>
    </p:embeddedFont>
    <p:embeddedFont>
      <p:font typeface="Roboto" charset="1" panose="02000000000000000000"/>
      <p:regular r:id="rId38"/>
    </p:embeddedFont>
    <p:embeddedFont>
      <p:font typeface="Roboto Bold" charset="1" panose="02000000000000000000"/>
      <p:regular r:id="rId39"/>
    </p:embeddedFont>
    <p:embeddedFont>
      <p:font typeface="Roboto Italics" charset="1" panose="02000000000000000000"/>
      <p:regular r:id="rId40"/>
    </p:embeddedFont>
    <p:embeddedFont>
      <p:font typeface="Arimo Bold" charset="1" panose="020B0704020202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 Id="rId7"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0.png" Type="http://schemas.openxmlformats.org/officeDocument/2006/relationships/image"/><Relationship Id="rId7"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34.png" Type="http://schemas.openxmlformats.org/officeDocument/2006/relationships/image"/><Relationship Id="rId8" Target="../media/image35.jpeg" Type="http://schemas.openxmlformats.org/officeDocument/2006/relationships/image"/><Relationship Id="rId9"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4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grpSp>
        <p:nvGrpSpPr>
          <p:cNvPr name="Group 3" id="3"/>
          <p:cNvGrpSpPr/>
          <p:nvPr/>
        </p:nvGrpSpPr>
        <p:grpSpPr>
          <a:xfrm rot="0">
            <a:off x="451799" y="544501"/>
            <a:ext cx="3352977" cy="841679"/>
            <a:chOff x="0" y="0"/>
            <a:chExt cx="4470636" cy="1122239"/>
          </a:xfrm>
        </p:grpSpPr>
        <p:sp>
          <p:nvSpPr>
            <p:cNvPr name="Freeform 4" id="4"/>
            <p:cNvSpPr/>
            <p:nvPr/>
          </p:nvSpPr>
          <p:spPr>
            <a:xfrm flipH="false" flipV="false" rot="0">
              <a:off x="0" y="0"/>
              <a:ext cx="4470654" cy="1122299"/>
            </a:xfrm>
            <a:custGeom>
              <a:avLst/>
              <a:gdLst/>
              <a:ahLst/>
              <a:cxnLst/>
              <a:rect r="r" b="b" t="t" l="l"/>
              <a:pathLst>
                <a:path h="1122299" w="4470654">
                  <a:moveTo>
                    <a:pt x="0" y="0"/>
                  </a:moveTo>
                  <a:lnTo>
                    <a:pt x="4470654" y="0"/>
                  </a:lnTo>
                  <a:lnTo>
                    <a:pt x="4470654" y="1122299"/>
                  </a:lnTo>
                  <a:lnTo>
                    <a:pt x="0" y="1122299"/>
                  </a:lnTo>
                  <a:lnTo>
                    <a:pt x="0" y="0"/>
                  </a:lnTo>
                  <a:close/>
                </a:path>
              </a:pathLst>
            </a:custGeom>
            <a:blipFill>
              <a:blip r:embed="rId4"/>
              <a:stretch>
                <a:fillRect l="0" t="-15678" r="0" b="-15672"/>
              </a:stretch>
            </a:blipFill>
          </p:spPr>
        </p:sp>
      </p:grpSp>
      <p:sp>
        <p:nvSpPr>
          <p:cNvPr name="Freeform 5" id="5"/>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33375" y="2054653"/>
            <a:ext cx="3699363" cy="2891345"/>
            <a:chOff x="0" y="0"/>
            <a:chExt cx="4932484" cy="3855127"/>
          </a:xfrm>
        </p:grpSpPr>
        <p:sp>
          <p:nvSpPr>
            <p:cNvPr name="Freeform 7" id="7"/>
            <p:cNvSpPr/>
            <p:nvPr/>
          </p:nvSpPr>
          <p:spPr>
            <a:xfrm flipH="false" flipV="false" rot="0">
              <a:off x="0" y="0"/>
              <a:ext cx="4932426" cy="3855085"/>
            </a:xfrm>
            <a:custGeom>
              <a:avLst/>
              <a:gdLst/>
              <a:ahLst/>
              <a:cxnLst/>
              <a:rect r="r" b="b" t="t" l="l"/>
              <a:pathLst>
                <a:path h="3855085" w="4932426">
                  <a:moveTo>
                    <a:pt x="0" y="0"/>
                  </a:moveTo>
                  <a:lnTo>
                    <a:pt x="4932426" y="0"/>
                  </a:lnTo>
                  <a:lnTo>
                    <a:pt x="4932426" y="3855085"/>
                  </a:lnTo>
                  <a:lnTo>
                    <a:pt x="0" y="3855085"/>
                  </a:lnTo>
                  <a:lnTo>
                    <a:pt x="0" y="0"/>
                  </a:lnTo>
                  <a:close/>
                </a:path>
              </a:pathLst>
            </a:custGeom>
            <a:blipFill>
              <a:blip r:embed="rId7"/>
              <a:stretch>
                <a:fillRect l="0" t="0" r="-1" b="-1"/>
              </a:stretch>
            </a:blipFill>
          </p:spPr>
        </p:sp>
      </p:grpSp>
      <p:sp>
        <p:nvSpPr>
          <p:cNvPr name="TextBox 8" id="8"/>
          <p:cNvSpPr txBox="true"/>
          <p:nvPr/>
        </p:nvSpPr>
        <p:spPr>
          <a:xfrm rot="0">
            <a:off x="6055503" y="4309607"/>
            <a:ext cx="8930813" cy="2434596"/>
          </a:xfrm>
          <a:prstGeom prst="rect">
            <a:avLst/>
          </a:prstGeom>
        </p:spPr>
        <p:txBody>
          <a:bodyPr anchor="t" rtlCol="false" tIns="0" lIns="0" bIns="0" rIns="0">
            <a:spAutoFit/>
          </a:bodyPr>
          <a:lstStyle/>
          <a:p>
            <a:pPr algn="ctr">
              <a:lnSpc>
                <a:spcPts val="9898"/>
              </a:lnSpc>
            </a:pPr>
            <a:r>
              <a:rPr lang="en-US" sz="6599" b="true">
                <a:solidFill>
                  <a:srgbClr val="000000"/>
                </a:solidFill>
                <a:latin typeface="Montserrat Bold"/>
                <a:ea typeface="Montserrat Bold"/>
                <a:cs typeface="Montserrat Bold"/>
                <a:sym typeface="Montserrat Bold"/>
              </a:rPr>
              <a:t>SEMANA 1:</a:t>
            </a:r>
          </a:p>
          <a:p>
            <a:pPr algn="ctr">
              <a:lnSpc>
                <a:spcPts val="9899"/>
              </a:lnSpc>
            </a:pPr>
            <a:r>
              <a:rPr lang="en-US" sz="6598" b="true">
                <a:solidFill>
                  <a:srgbClr val="000000"/>
                </a:solidFill>
                <a:latin typeface="Montserrat Bold"/>
                <a:ea typeface="Montserrat Bold"/>
                <a:cs typeface="Montserrat Bold"/>
                <a:sym typeface="Montserrat Bold"/>
              </a:rPr>
              <a:t>INTRODUÇÃO A 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1950 - The imitation Game </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p:cNvSpPr/>
          <p:nvPr/>
        </p:nvSpPr>
        <p:spPr>
          <a:xfrm flipH="false" flipV="false" rot="0">
            <a:off x="8625146" y="3765465"/>
            <a:ext cx="8204629" cy="5505450"/>
          </a:xfrm>
          <a:custGeom>
            <a:avLst/>
            <a:gdLst/>
            <a:ahLst/>
            <a:cxnLst/>
            <a:rect r="r" b="b" t="t" l="l"/>
            <a:pathLst>
              <a:path h="5505450" w="8204629">
                <a:moveTo>
                  <a:pt x="0" y="0"/>
                </a:moveTo>
                <a:lnTo>
                  <a:pt x="8204629" y="0"/>
                </a:lnTo>
                <a:lnTo>
                  <a:pt x="8204629" y="5505450"/>
                </a:lnTo>
                <a:lnTo>
                  <a:pt x="0" y="5505450"/>
                </a:lnTo>
                <a:lnTo>
                  <a:pt x="0" y="0"/>
                </a:lnTo>
                <a:close/>
              </a:path>
            </a:pathLst>
          </a:custGeom>
          <a:blipFill>
            <a:blip r:embed="rId6"/>
            <a:stretch>
              <a:fillRect l="-33" t="0" r="-33" b="0"/>
            </a:stretch>
          </a:blipFill>
        </p:spPr>
      </p:sp>
      <p:sp>
        <p:nvSpPr>
          <p:cNvPr name="TextBox 11" id="11"/>
          <p:cNvSpPr txBox="true"/>
          <p:nvPr/>
        </p:nvSpPr>
        <p:spPr>
          <a:xfrm rot="0">
            <a:off x="774151" y="539475"/>
            <a:ext cx="6916076" cy="4876800"/>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1950, Alan Turing publicou o artigo "Computing Machinery and Intelligence", no qual introduziu o </a:t>
            </a:r>
            <a:r>
              <a:rPr lang="en-US" b="true" sz="3200" spc="29">
                <a:solidFill>
                  <a:srgbClr val="000000"/>
                </a:solidFill>
                <a:latin typeface="Roboto Bold"/>
                <a:ea typeface="Roboto Bold"/>
                <a:cs typeface="Roboto Bold"/>
                <a:sym typeface="Roboto Bold"/>
              </a:rPr>
              <a:t>Teste de Turing</a:t>
            </a:r>
            <a:r>
              <a:rPr lang="en-US" sz="3200" spc="29">
                <a:solidFill>
                  <a:srgbClr val="000000"/>
                </a:solidFill>
                <a:latin typeface="Roboto"/>
                <a:ea typeface="Roboto"/>
                <a:cs typeface="Roboto"/>
                <a:sym typeface="Roboto"/>
              </a:rPr>
              <a:t>, também conhecido como o "Jogo da Imitação" (</a:t>
            </a:r>
            <a:r>
              <a:rPr lang="en-US" sz="3200" i="true" spc="29">
                <a:solidFill>
                  <a:srgbClr val="000000"/>
                </a:solidFill>
                <a:latin typeface="Roboto Italics"/>
                <a:ea typeface="Roboto Italics"/>
                <a:cs typeface="Roboto Italics"/>
                <a:sym typeface="Roboto Italics"/>
              </a:rPr>
              <a:t>The Imitation Game</a:t>
            </a:r>
            <a:r>
              <a:rPr lang="en-US" sz="3200" spc="29">
                <a:solidFill>
                  <a:srgbClr val="000000"/>
                </a:solidFill>
                <a:latin typeface="Roboto"/>
                <a:ea typeface="Roboto"/>
                <a:cs typeface="Roboto"/>
                <a:sym typeface="Roboto"/>
              </a:rPr>
              <a:t>). O objetivo desse teste é determinar se uma máquina pode demonstrar comportamento inteligente indistinguível de um ser humano.</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1956 – The Dartmouth Conference</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TextBox 10" id="10"/>
          <p:cNvSpPr txBox="true"/>
          <p:nvPr/>
        </p:nvSpPr>
        <p:spPr>
          <a:xfrm rot="0">
            <a:off x="604245" y="632151"/>
            <a:ext cx="6962414" cy="53625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1956, a </a:t>
            </a:r>
            <a:r>
              <a:rPr lang="en-US" b="true" sz="3200" spc="29">
                <a:solidFill>
                  <a:srgbClr val="000000"/>
                </a:solidFill>
                <a:latin typeface="Roboto Bold"/>
                <a:ea typeface="Roboto Bold"/>
                <a:cs typeface="Roboto Bold"/>
                <a:sym typeface="Roboto Bold"/>
              </a:rPr>
              <a:t>Conferência de Dartmouth</a:t>
            </a:r>
            <a:r>
              <a:rPr lang="en-US" sz="3200" spc="29">
                <a:solidFill>
                  <a:srgbClr val="000000"/>
                </a:solidFill>
                <a:latin typeface="Roboto"/>
                <a:ea typeface="Roboto"/>
                <a:cs typeface="Roboto"/>
                <a:sym typeface="Roboto"/>
              </a:rPr>
              <a:t> marcou o nascimento oficial da </a:t>
            </a:r>
            <a:r>
              <a:rPr lang="en-US" b="true" sz="3200" spc="29">
                <a:solidFill>
                  <a:srgbClr val="000000"/>
                </a:solidFill>
                <a:latin typeface="Roboto Bold"/>
                <a:ea typeface="Roboto Bold"/>
                <a:cs typeface="Roboto Bold"/>
                <a:sym typeface="Roboto Bold"/>
              </a:rPr>
              <a:t>inteligência artificial</a:t>
            </a:r>
            <a:r>
              <a:rPr lang="en-US" sz="3200" spc="29">
                <a:solidFill>
                  <a:srgbClr val="000000"/>
                </a:solidFill>
                <a:latin typeface="Roboto"/>
                <a:ea typeface="Roboto"/>
                <a:cs typeface="Roboto"/>
                <a:sym typeface="Roboto"/>
              </a:rPr>
              <a:t> (IA) como um campo de estudo. Organizada por John McCarthy, Marvin Minsky, Nathaniel Rochester e Claude Shannon, a conferência reuniu diversos cientistas para explorar a possibilidade de máquinas simularem aspectos da inteligência humana.</a:t>
            </a:r>
          </a:p>
        </p:txBody>
      </p:sp>
      <p:sp>
        <p:nvSpPr>
          <p:cNvPr name="Freeform 11" id="11" descr="Foto preta e branca de homens posando para foto  Descrição gerada automaticamente"/>
          <p:cNvSpPr/>
          <p:nvPr/>
        </p:nvSpPr>
        <p:spPr>
          <a:xfrm flipH="false" flipV="false" rot="0">
            <a:off x="7907424" y="3632628"/>
            <a:ext cx="8929559" cy="5724783"/>
          </a:xfrm>
          <a:custGeom>
            <a:avLst/>
            <a:gdLst/>
            <a:ahLst/>
            <a:cxnLst/>
            <a:rect r="r" b="b" t="t" l="l"/>
            <a:pathLst>
              <a:path h="5724783" w="8929559">
                <a:moveTo>
                  <a:pt x="0" y="0"/>
                </a:moveTo>
                <a:lnTo>
                  <a:pt x="8929559" y="0"/>
                </a:lnTo>
                <a:lnTo>
                  <a:pt x="8929559" y="5724783"/>
                </a:lnTo>
                <a:lnTo>
                  <a:pt x="0" y="5724783"/>
                </a:lnTo>
                <a:lnTo>
                  <a:pt x="0" y="0"/>
                </a:lnTo>
                <a:close/>
              </a:path>
            </a:pathLst>
          </a:custGeom>
          <a:blipFill>
            <a:blip r:embed="rId6"/>
            <a:stretch>
              <a:fillRect l="0" t="-14" r="0" b="-14"/>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1956 – The Dartmouth Conference</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p:cNvSpPr/>
          <p:nvPr/>
        </p:nvSpPr>
        <p:spPr>
          <a:xfrm flipH="false" flipV="false" rot="0">
            <a:off x="11463967" y="5883128"/>
            <a:ext cx="5391654" cy="3846592"/>
          </a:xfrm>
          <a:custGeom>
            <a:avLst/>
            <a:gdLst/>
            <a:ahLst/>
            <a:cxnLst/>
            <a:rect r="r" b="b" t="t" l="l"/>
            <a:pathLst>
              <a:path h="3846592" w="5391654">
                <a:moveTo>
                  <a:pt x="0" y="0"/>
                </a:moveTo>
                <a:lnTo>
                  <a:pt x="5391654" y="0"/>
                </a:lnTo>
                <a:lnTo>
                  <a:pt x="5391654" y="3846592"/>
                </a:lnTo>
                <a:lnTo>
                  <a:pt x="0" y="3846592"/>
                </a:lnTo>
                <a:lnTo>
                  <a:pt x="0" y="0"/>
                </a:lnTo>
                <a:close/>
              </a:path>
            </a:pathLst>
          </a:custGeom>
          <a:blipFill>
            <a:blip r:embed="rId6"/>
            <a:stretch>
              <a:fillRect l="-31804" t="-26203" r="-28860" b="-11168"/>
            </a:stretch>
          </a:blipFill>
        </p:spPr>
      </p:sp>
      <p:sp>
        <p:nvSpPr>
          <p:cNvPr name="TextBox 11" id="11"/>
          <p:cNvSpPr txBox="true"/>
          <p:nvPr/>
        </p:nvSpPr>
        <p:spPr>
          <a:xfrm rot="0">
            <a:off x="613770" y="632151"/>
            <a:ext cx="11874598" cy="6819901"/>
          </a:xfrm>
          <a:prstGeom prst="rect">
            <a:avLst/>
          </a:prstGeom>
        </p:spPr>
        <p:txBody>
          <a:bodyPr anchor="t" rtlCol="false" tIns="0" lIns="0" bIns="0" rIns="0">
            <a:spAutoFit/>
          </a:bodyPr>
          <a:lstStyle/>
          <a:p>
            <a:pPr algn="l">
              <a:lnSpc>
                <a:spcPts val="3840"/>
              </a:lnSpc>
            </a:pPr>
            <a:r>
              <a:rPr lang="en-US" sz="3200" spc="28">
                <a:solidFill>
                  <a:srgbClr val="000000"/>
                </a:solidFill>
                <a:latin typeface="Roboto"/>
                <a:ea typeface="Roboto"/>
                <a:cs typeface="Roboto"/>
                <a:sym typeface="Roboto"/>
              </a:rPr>
              <a:t>“Propomos que um estudo de inteligência artificial com duração de 2 meses e 10 pessoas seja realizado durante o verão de 1956 no </a:t>
            </a:r>
            <a:r>
              <a:rPr lang="en-US" sz="3200" spc="28" b="true">
                <a:solidFill>
                  <a:srgbClr val="000000"/>
                </a:solidFill>
                <a:latin typeface="Roboto Bold"/>
                <a:ea typeface="Roboto Bold"/>
                <a:cs typeface="Roboto Bold"/>
                <a:sym typeface="Roboto Bold"/>
              </a:rPr>
              <a:t>Dartmouth College</a:t>
            </a:r>
            <a:r>
              <a:rPr lang="en-US" sz="3200" spc="28">
                <a:solidFill>
                  <a:srgbClr val="000000"/>
                </a:solidFill>
                <a:latin typeface="Roboto"/>
                <a:ea typeface="Roboto"/>
                <a:cs typeface="Roboto"/>
                <a:sym typeface="Roboto"/>
              </a:rPr>
              <a:t> em </a:t>
            </a:r>
            <a:r>
              <a:rPr lang="en-US" sz="3200" spc="28" b="true">
                <a:solidFill>
                  <a:srgbClr val="000000"/>
                </a:solidFill>
                <a:latin typeface="Roboto Bold"/>
                <a:ea typeface="Roboto Bold"/>
                <a:cs typeface="Roboto Bold"/>
                <a:sym typeface="Roboto Bold"/>
              </a:rPr>
              <a:t>Hanover, New Hampshire</a:t>
            </a:r>
            <a:r>
              <a:rPr lang="en-US" sz="3200" spc="28">
                <a:solidFill>
                  <a:srgbClr val="000000"/>
                </a:solidFill>
                <a:latin typeface="Roboto"/>
                <a:ea typeface="Roboto"/>
                <a:cs typeface="Roboto"/>
                <a:sym typeface="Roboto"/>
              </a:rPr>
              <a:t>. O estudo deve prosseguir com base na conjectura de que cada aspecto da aprendizagem ou qualquer outra característica da inteligência pode, em princípio, ser descrito com tanta precisão que uma máquina pode ser construída para simulá-lo. Será feita uma tentativa de descobrir como fazer com que as máquinas utilizem a linguagem, formem abstrações e conceitos, resolvam tipos de problemas agora reservados aos humanos e melhorem a si mesmas. Acreditamos que um avanço significativo </a:t>
            </a:r>
          </a:p>
          <a:p>
            <a:pPr algn="l">
              <a:lnSpc>
                <a:spcPts val="3840"/>
              </a:lnSpc>
            </a:pPr>
            <a:r>
              <a:rPr lang="en-US" sz="3200" spc="28">
                <a:solidFill>
                  <a:srgbClr val="000000"/>
                </a:solidFill>
                <a:latin typeface="Roboto"/>
                <a:ea typeface="Roboto"/>
                <a:cs typeface="Roboto"/>
                <a:sym typeface="Roboto"/>
              </a:rPr>
              <a:t>pode ser feito em um ou mais desses problemas </a:t>
            </a:r>
          </a:p>
          <a:p>
            <a:pPr algn="l">
              <a:lnSpc>
                <a:spcPts val="3840"/>
              </a:lnSpc>
            </a:pPr>
            <a:r>
              <a:rPr lang="en-US" sz="3200" spc="28">
                <a:solidFill>
                  <a:srgbClr val="000000"/>
                </a:solidFill>
                <a:latin typeface="Roboto"/>
                <a:ea typeface="Roboto"/>
                <a:cs typeface="Roboto"/>
                <a:sym typeface="Roboto"/>
              </a:rPr>
              <a:t>se um grupo cuidadosamente selecionado de </a:t>
            </a:r>
          </a:p>
          <a:p>
            <a:pPr algn="l">
              <a:lnSpc>
                <a:spcPts val="3840"/>
              </a:lnSpc>
            </a:pPr>
            <a:r>
              <a:rPr lang="en-US" sz="3200" spc="29">
                <a:solidFill>
                  <a:srgbClr val="000000"/>
                </a:solidFill>
                <a:latin typeface="Roboto"/>
                <a:ea typeface="Roboto"/>
                <a:cs typeface="Roboto"/>
                <a:sym typeface="Roboto"/>
              </a:rPr>
              <a:t>cientistas trabalharem juntos durante um verão.”</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1996/97 IBM Deep Blue x Gary Kasparov</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descr="Pessoas em frente a mesa com computador  Descrição gerada automaticamente"/>
          <p:cNvSpPr/>
          <p:nvPr/>
        </p:nvSpPr>
        <p:spPr>
          <a:xfrm flipH="false" flipV="false" rot="0">
            <a:off x="7611762" y="3647045"/>
            <a:ext cx="9227409" cy="5881302"/>
          </a:xfrm>
          <a:custGeom>
            <a:avLst/>
            <a:gdLst/>
            <a:ahLst/>
            <a:cxnLst/>
            <a:rect r="r" b="b" t="t" l="l"/>
            <a:pathLst>
              <a:path h="5881302" w="9227409">
                <a:moveTo>
                  <a:pt x="0" y="0"/>
                </a:moveTo>
                <a:lnTo>
                  <a:pt x="9227409" y="0"/>
                </a:lnTo>
                <a:lnTo>
                  <a:pt x="9227409" y="5881302"/>
                </a:lnTo>
                <a:lnTo>
                  <a:pt x="0" y="5881302"/>
                </a:lnTo>
                <a:lnTo>
                  <a:pt x="0" y="0"/>
                </a:lnTo>
                <a:close/>
              </a:path>
            </a:pathLst>
          </a:custGeom>
          <a:blipFill>
            <a:blip r:embed="rId6"/>
            <a:stretch>
              <a:fillRect l="0" t="-17" r="0" b="-17"/>
            </a:stretch>
          </a:blipFill>
        </p:spPr>
      </p:sp>
      <p:sp>
        <p:nvSpPr>
          <p:cNvPr name="TextBox 11" id="11"/>
          <p:cNvSpPr txBox="true"/>
          <p:nvPr/>
        </p:nvSpPr>
        <p:spPr>
          <a:xfrm rot="0">
            <a:off x="542462" y="446799"/>
            <a:ext cx="6390914" cy="53625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1996 e 1997, o supercomputador </a:t>
            </a:r>
            <a:r>
              <a:rPr lang="en-US" b="true" sz="3200" spc="29">
                <a:solidFill>
                  <a:srgbClr val="000000"/>
                </a:solidFill>
                <a:latin typeface="Roboto Bold"/>
                <a:ea typeface="Roboto Bold"/>
                <a:cs typeface="Roboto Bold"/>
                <a:sym typeface="Roboto Bold"/>
              </a:rPr>
              <a:t>IBM Deep Blue</a:t>
            </a:r>
            <a:r>
              <a:rPr lang="en-US" sz="3200" spc="29">
                <a:solidFill>
                  <a:srgbClr val="000000"/>
                </a:solidFill>
                <a:latin typeface="Roboto"/>
                <a:ea typeface="Roboto"/>
                <a:cs typeface="Roboto"/>
                <a:sym typeface="Roboto"/>
              </a:rPr>
              <a:t> enfrentou o campeão mundial de xadrez </a:t>
            </a:r>
            <a:r>
              <a:rPr lang="en-US" b="true" sz="3200" spc="29">
                <a:solidFill>
                  <a:srgbClr val="000000"/>
                </a:solidFill>
                <a:latin typeface="Roboto Bold"/>
                <a:ea typeface="Roboto Bold"/>
                <a:cs typeface="Roboto Bold"/>
                <a:sym typeface="Roboto Bold"/>
              </a:rPr>
              <a:t>Garry Kasparov</a:t>
            </a:r>
            <a:r>
              <a:rPr lang="en-US" sz="3200" spc="29">
                <a:solidFill>
                  <a:srgbClr val="000000"/>
                </a:solidFill>
                <a:latin typeface="Roboto"/>
                <a:ea typeface="Roboto"/>
                <a:cs typeface="Roboto"/>
                <a:sym typeface="Roboto"/>
              </a:rPr>
              <a:t> em uma série histórica de partidas. Em 1996, Kasparov venceu o primeiro confronto, mas o momento decisivo ocorreu em 1997, quando o Deep Blue se tornou a primeira máquina a derrotar um campeão mundial em uma série completa.</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2011 IBM Watson Jeopardy</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p:cNvSpPr/>
          <p:nvPr/>
        </p:nvSpPr>
        <p:spPr>
          <a:xfrm flipH="false" flipV="false" rot="0">
            <a:off x="7957624" y="3900744"/>
            <a:ext cx="8875497" cy="5373902"/>
          </a:xfrm>
          <a:custGeom>
            <a:avLst/>
            <a:gdLst/>
            <a:ahLst/>
            <a:cxnLst/>
            <a:rect r="r" b="b" t="t" l="l"/>
            <a:pathLst>
              <a:path h="5373902" w="8875497">
                <a:moveTo>
                  <a:pt x="0" y="0"/>
                </a:moveTo>
                <a:lnTo>
                  <a:pt x="8875497" y="0"/>
                </a:lnTo>
                <a:lnTo>
                  <a:pt x="8875497" y="5373902"/>
                </a:lnTo>
                <a:lnTo>
                  <a:pt x="0" y="5373902"/>
                </a:lnTo>
                <a:lnTo>
                  <a:pt x="0" y="0"/>
                </a:lnTo>
                <a:close/>
              </a:path>
            </a:pathLst>
          </a:custGeom>
          <a:blipFill>
            <a:blip r:embed="rId6"/>
            <a:stretch>
              <a:fillRect l="0" t="-224" r="0" b="-224"/>
            </a:stretch>
          </a:blipFill>
        </p:spPr>
      </p:sp>
      <p:sp>
        <p:nvSpPr>
          <p:cNvPr name="TextBox 11" id="11"/>
          <p:cNvSpPr txBox="true"/>
          <p:nvPr/>
        </p:nvSpPr>
        <p:spPr>
          <a:xfrm rot="0">
            <a:off x="588799" y="477692"/>
            <a:ext cx="7055090" cy="5848350"/>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2011, o supercomputador </a:t>
            </a:r>
            <a:r>
              <a:rPr lang="en-US" b="true" sz="3200" spc="29">
                <a:solidFill>
                  <a:srgbClr val="000000"/>
                </a:solidFill>
                <a:latin typeface="Roboto Bold"/>
                <a:ea typeface="Roboto Bold"/>
                <a:cs typeface="Roboto Bold"/>
                <a:sym typeface="Roboto Bold"/>
              </a:rPr>
              <a:t>IBM Watson</a:t>
            </a:r>
            <a:r>
              <a:rPr lang="en-US" sz="3200" spc="29">
                <a:solidFill>
                  <a:srgbClr val="000000"/>
                </a:solidFill>
                <a:latin typeface="Roboto"/>
                <a:ea typeface="Roboto"/>
                <a:cs typeface="Roboto"/>
                <a:sym typeface="Roboto"/>
              </a:rPr>
              <a:t> fez história ao competir e vencer no programa de perguntas e respostas </a:t>
            </a:r>
            <a:r>
              <a:rPr lang="en-US" b="true" sz="3200" spc="29">
                <a:solidFill>
                  <a:srgbClr val="000000"/>
                </a:solidFill>
                <a:latin typeface="Roboto Bold"/>
                <a:ea typeface="Roboto Bold"/>
                <a:cs typeface="Roboto Bold"/>
                <a:sym typeface="Roboto Bold"/>
              </a:rPr>
              <a:t>Jeopardy!</a:t>
            </a:r>
            <a:r>
              <a:rPr lang="en-US" sz="3200" spc="29">
                <a:solidFill>
                  <a:srgbClr val="000000"/>
                </a:solidFill>
                <a:latin typeface="Roboto"/>
                <a:ea typeface="Roboto"/>
                <a:cs typeface="Roboto"/>
                <a:sym typeface="Roboto"/>
              </a:rPr>
              <a:t>, derrotando os dois maiores campeões do jogo, </a:t>
            </a:r>
            <a:r>
              <a:rPr lang="en-US" b="true" sz="3200" spc="29">
                <a:solidFill>
                  <a:srgbClr val="000000"/>
                </a:solidFill>
                <a:latin typeface="Roboto Bold"/>
                <a:ea typeface="Roboto Bold"/>
                <a:cs typeface="Roboto Bold"/>
                <a:sym typeface="Roboto Bold"/>
              </a:rPr>
              <a:t>Ken Jennings</a:t>
            </a:r>
            <a:r>
              <a:rPr lang="en-US" sz="3200" spc="29">
                <a:solidFill>
                  <a:srgbClr val="000000"/>
                </a:solidFill>
                <a:latin typeface="Roboto"/>
                <a:ea typeface="Roboto"/>
                <a:cs typeface="Roboto"/>
                <a:sym typeface="Roboto"/>
              </a:rPr>
              <a:t> e </a:t>
            </a:r>
            <a:r>
              <a:rPr lang="en-US" b="true" sz="3200" spc="29">
                <a:solidFill>
                  <a:srgbClr val="000000"/>
                </a:solidFill>
                <a:latin typeface="Roboto Bold"/>
                <a:ea typeface="Roboto Bold"/>
                <a:cs typeface="Roboto Bold"/>
                <a:sym typeface="Roboto Bold"/>
              </a:rPr>
              <a:t>Brad Rutter</a:t>
            </a:r>
            <a:r>
              <a:rPr lang="en-US" sz="3200" spc="29">
                <a:solidFill>
                  <a:srgbClr val="000000"/>
                </a:solidFill>
                <a:latin typeface="Roboto"/>
                <a:ea typeface="Roboto"/>
                <a:cs typeface="Roboto"/>
                <a:sym typeface="Roboto"/>
              </a:rPr>
              <a:t>. O Watson utilizava processamento de linguagem natural e aprendizado de máquina para entender perguntas complexas, acessar vastos bancos de dados, e formular respostas em tempo real.</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2016 AlphaGo x Lee Sedol</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TextBox 10" id="10"/>
          <p:cNvSpPr txBox="true"/>
          <p:nvPr/>
        </p:nvSpPr>
        <p:spPr>
          <a:xfrm rot="0">
            <a:off x="743258" y="539476"/>
            <a:ext cx="6560819" cy="73056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a:t>
            </a:r>
            <a:r>
              <a:rPr lang="en-US" b="true" sz="3200" spc="29">
                <a:solidFill>
                  <a:srgbClr val="000000"/>
                </a:solidFill>
                <a:latin typeface="Roboto Bold"/>
                <a:ea typeface="Roboto Bold"/>
                <a:cs typeface="Roboto Bold"/>
                <a:sym typeface="Roboto Bold"/>
              </a:rPr>
              <a:t>2016</a:t>
            </a:r>
            <a:r>
              <a:rPr lang="en-US" sz="3200" spc="29">
                <a:solidFill>
                  <a:srgbClr val="000000"/>
                </a:solidFill>
                <a:latin typeface="Roboto"/>
                <a:ea typeface="Roboto"/>
                <a:cs typeface="Roboto"/>
                <a:sym typeface="Roboto"/>
              </a:rPr>
              <a:t>, o programa de inteligência artificial </a:t>
            </a:r>
            <a:r>
              <a:rPr lang="en-US" b="true" sz="3200" spc="29">
                <a:solidFill>
                  <a:srgbClr val="000000"/>
                </a:solidFill>
                <a:latin typeface="Roboto Bold"/>
                <a:ea typeface="Roboto Bold"/>
                <a:cs typeface="Roboto Bold"/>
                <a:sym typeface="Roboto Bold"/>
              </a:rPr>
              <a:t>AlphaGo</a:t>
            </a:r>
            <a:r>
              <a:rPr lang="en-US" sz="3200" spc="29">
                <a:solidFill>
                  <a:srgbClr val="000000"/>
                </a:solidFill>
                <a:latin typeface="Roboto"/>
                <a:ea typeface="Roboto"/>
                <a:cs typeface="Roboto"/>
                <a:sym typeface="Roboto"/>
              </a:rPr>
              <a:t>, desenvolvido pela DeepMind, enfrentou o campeão mundial de Go, </a:t>
            </a:r>
            <a:r>
              <a:rPr lang="en-US" b="true" sz="3200" spc="29">
                <a:solidFill>
                  <a:srgbClr val="000000"/>
                </a:solidFill>
                <a:latin typeface="Roboto Bold"/>
                <a:ea typeface="Roboto Bold"/>
                <a:cs typeface="Roboto Bold"/>
                <a:sym typeface="Roboto Bold"/>
              </a:rPr>
              <a:t>Lee Sedol</a:t>
            </a:r>
            <a:r>
              <a:rPr lang="en-US" sz="3200" spc="29">
                <a:solidFill>
                  <a:srgbClr val="000000"/>
                </a:solidFill>
                <a:latin typeface="Roboto"/>
                <a:ea typeface="Roboto"/>
                <a:cs typeface="Roboto"/>
                <a:sym typeface="Roboto"/>
              </a:rPr>
              <a:t>, em uma série histórica de cinco partidas. AlphaGo venceu quatro das cinco partidas, marcando um avanço monumental na IA, pois o jogo Go, com sua complexidade estratégica e número astronômico de combinações possíveis, era considerado um desafio ainda maior do que o xadrez para máquinas. </a:t>
            </a:r>
          </a:p>
        </p:txBody>
      </p:sp>
      <p:sp>
        <p:nvSpPr>
          <p:cNvPr name="Freeform 11" id="11" descr="Pessoas sentadas ao redor de um computador com a imagem de um homem  Descrição gerada automaticamente"/>
          <p:cNvSpPr/>
          <p:nvPr/>
        </p:nvSpPr>
        <p:spPr>
          <a:xfrm flipH="false" flipV="false" rot="0">
            <a:off x="7968435" y="3812832"/>
            <a:ext cx="8869320" cy="5657850"/>
          </a:xfrm>
          <a:custGeom>
            <a:avLst/>
            <a:gdLst/>
            <a:ahLst/>
            <a:cxnLst/>
            <a:rect r="r" b="b" t="t" l="l"/>
            <a:pathLst>
              <a:path h="5657850" w="8869320">
                <a:moveTo>
                  <a:pt x="0" y="0"/>
                </a:moveTo>
                <a:lnTo>
                  <a:pt x="8869320" y="0"/>
                </a:lnTo>
                <a:lnTo>
                  <a:pt x="8869320" y="5657850"/>
                </a:lnTo>
                <a:lnTo>
                  <a:pt x="0" y="5657850"/>
                </a:lnTo>
                <a:lnTo>
                  <a:pt x="0" y="0"/>
                </a:lnTo>
                <a:close/>
              </a:path>
            </a:pathLst>
          </a:custGeom>
          <a:blipFill>
            <a:blip r:embed="rId6"/>
            <a:stretch>
              <a:fillRect l="-4179" t="0" r="-4179"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2017 AlphaGo x AlphaZero</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descr="Uma imagem contendo mesa, no interior, cortando, tábua  Descrição gerada automaticamente"/>
          <p:cNvSpPr/>
          <p:nvPr/>
        </p:nvSpPr>
        <p:spPr>
          <a:xfrm flipH="false" flipV="false" rot="0">
            <a:off x="8731344" y="3729038"/>
            <a:ext cx="8086725" cy="5686425"/>
          </a:xfrm>
          <a:custGeom>
            <a:avLst/>
            <a:gdLst/>
            <a:ahLst/>
            <a:cxnLst/>
            <a:rect r="r" b="b" t="t" l="l"/>
            <a:pathLst>
              <a:path h="5686425" w="8086725">
                <a:moveTo>
                  <a:pt x="0" y="0"/>
                </a:moveTo>
                <a:lnTo>
                  <a:pt x="8086725" y="0"/>
                </a:lnTo>
                <a:lnTo>
                  <a:pt x="8086725" y="5686425"/>
                </a:lnTo>
                <a:lnTo>
                  <a:pt x="0" y="5686425"/>
                </a:lnTo>
                <a:lnTo>
                  <a:pt x="0" y="0"/>
                </a:lnTo>
                <a:close/>
              </a:path>
            </a:pathLst>
          </a:custGeom>
          <a:blipFill>
            <a:blip r:embed="rId6"/>
            <a:stretch>
              <a:fillRect l="0" t="0" r="0" b="0"/>
            </a:stretch>
          </a:blipFill>
        </p:spPr>
      </p:sp>
      <p:sp>
        <p:nvSpPr>
          <p:cNvPr name="TextBox 11" id="11"/>
          <p:cNvSpPr txBox="true"/>
          <p:nvPr/>
        </p:nvSpPr>
        <p:spPr>
          <a:xfrm rot="0">
            <a:off x="1045818" y="854754"/>
            <a:ext cx="5695847" cy="53625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a:t>
            </a:r>
            <a:r>
              <a:rPr lang="en-US" b="true" sz="3200" spc="29">
                <a:solidFill>
                  <a:srgbClr val="000000"/>
                </a:solidFill>
                <a:latin typeface="Roboto Bold"/>
                <a:ea typeface="Roboto Bold"/>
                <a:cs typeface="Roboto Bold"/>
                <a:sym typeface="Roboto Bold"/>
              </a:rPr>
              <a:t>2017</a:t>
            </a:r>
            <a:r>
              <a:rPr lang="en-US" sz="3200" spc="29">
                <a:solidFill>
                  <a:srgbClr val="000000"/>
                </a:solidFill>
                <a:latin typeface="Roboto"/>
                <a:ea typeface="Roboto"/>
                <a:cs typeface="Roboto"/>
                <a:sym typeface="Roboto"/>
              </a:rPr>
              <a:t>, a DeepMind lançou uma versão mais avançada chamada </a:t>
            </a:r>
            <a:r>
              <a:rPr lang="en-US" b="true" sz="3200" spc="29">
                <a:solidFill>
                  <a:srgbClr val="000000"/>
                </a:solidFill>
                <a:latin typeface="Roboto Bold"/>
                <a:ea typeface="Roboto Bold"/>
                <a:cs typeface="Roboto Bold"/>
                <a:sym typeface="Roboto Bold"/>
              </a:rPr>
              <a:t>AlphaZero</a:t>
            </a:r>
            <a:r>
              <a:rPr lang="en-US" sz="3200" spc="29">
                <a:solidFill>
                  <a:srgbClr val="000000"/>
                </a:solidFill>
                <a:latin typeface="Roboto"/>
                <a:ea typeface="Roboto"/>
                <a:cs typeface="Roboto"/>
                <a:sym typeface="Roboto"/>
              </a:rPr>
              <a:t>, que superou </a:t>
            </a:r>
            <a:r>
              <a:rPr lang="en-US" b="true" sz="3200" spc="29">
                <a:solidFill>
                  <a:srgbClr val="000000"/>
                </a:solidFill>
                <a:latin typeface="Roboto Bold"/>
                <a:ea typeface="Roboto Bold"/>
                <a:cs typeface="Roboto Bold"/>
                <a:sym typeface="Roboto Bold"/>
              </a:rPr>
              <a:t>AlphaGo</a:t>
            </a:r>
            <a:r>
              <a:rPr lang="en-US" sz="3200" spc="29">
                <a:solidFill>
                  <a:srgbClr val="000000"/>
                </a:solidFill>
                <a:latin typeface="Roboto"/>
                <a:ea typeface="Roboto"/>
                <a:cs typeface="Roboto"/>
                <a:sym typeface="Roboto"/>
              </a:rPr>
              <a:t> após treinar apenas por algumas horas, aprendendo a jogar Go, xadrez e shogi (xadrez japonês) sem intervenção humana. O AlphaZero derrotou o AlphaGo, mostrando a velocidade da evolução da IA.</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15195">
            <a:off x="12848205" y="4561629"/>
            <a:ext cx="914346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2023 Open AI ChatGPT</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descr="Logotipo  Descrição gerada automaticamente"/>
          <p:cNvSpPr/>
          <p:nvPr/>
        </p:nvSpPr>
        <p:spPr>
          <a:xfrm flipH="false" flipV="false" rot="0">
            <a:off x="9572110" y="4293329"/>
            <a:ext cx="7268346" cy="4820422"/>
          </a:xfrm>
          <a:custGeom>
            <a:avLst/>
            <a:gdLst/>
            <a:ahLst/>
            <a:cxnLst/>
            <a:rect r="r" b="b" t="t" l="l"/>
            <a:pathLst>
              <a:path h="4820422" w="7268346">
                <a:moveTo>
                  <a:pt x="0" y="0"/>
                </a:moveTo>
                <a:lnTo>
                  <a:pt x="7268346" y="0"/>
                </a:lnTo>
                <a:lnTo>
                  <a:pt x="7268346" y="4820422"/>
                </a:lnTo>
                <a:lnTo>
                  <a:pt x="0" y="4820422"/>
                </a:lnTo>
                <a:lnTo>
                  <a:pt x="0" y="0"/>
                </a:lnTo>
                <a:close/>
              </a:path>
            </a:pathLst>
          </a:custGeom>
          <a:blipFill>
            <a:blip r:embed="rId6"/>
            <a:stretch>
              <a:fillRect l="-8951" t="0" r="-8951" b="0"/>
            </a:stretch>
          </a:blipFill>
        </p:spPr>
      </p:sp>
      <p:sp>
        <p:nvSpPr>
          <p:cNvPr name="TextBox 11" id="11"/>
          <p:cNvSpPr txBox="true"/>
          <p:nvPr/>
        </p:nvSpPr>
        <p:spPr>
          <a:xfrm rot="0">
            <a:off x="758705" y="632151"/>
            <a:ext cx="7626590" cy="34194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2023, a OpenAI lançou o </a:t>
            </a:r>
            <a:r>
              <a:rPr lang="en-US" b="true" sz="3200" spc="29">
                <a:solidFill>
                  <a:srgbClr val="000000"/>
                </a:solidFill>
                <a:latin typeface="Roboto Bold"/>
                <a:ea typeface="Roboto Bold"/>
                <a:cs typeface="Roboto Bold"/>
                <a:sym typeface="Roboto Bold"/>
              </a:rPr>
              <a:t>ChatGPT</a:t>
            </a:r>
            <a:r>
              <a:rPr lang="en-US" sz="3200" spc="29">
                <a:solidFill>
                  <a:srgbClr val="000000"/>
                </a:solidFill>
                <a:latin typeface="Roboto"/>
                <a:ea typeface="Roboto"/>
                <a:cs typeface="Roboto"/>
                <a:sym typeface="Roboto"/>
              </a:rPr>
              <a:t>, um modelo de linguagem avançado que melhorou a interação entre humanos e máquinas. Ele trouxe melhorias na compreensão de contexto, permitiu diálogos mais longos e gerou respostas mais relevantes.</a:t>
            </a:r>
          </a:p>
        </p:txBody>
      </p:sp>
      <p:grpSp>
        <p:nvGrpSpPr>
          <p:cNvPr name="Group 12" id="12"/>
          <p:cNvGrpSpPr/>
          <p:nvPr/>
        </p:nvGrpSpPr>
        <p:grpSpPr>
          <a:xfrm rot="0">
            <a:off x="17275174" y="9033328"/>
            <a:ext cx="188685" cy="188685"/>
            <a:chOff x="0" y="0"/>
            <a:chExt cx="251580" cy="251580"/>
          </a:xfrm>
        </p:grpSpPr>
        <p:sp>
          <p:nvSpPr>
            <p:cNvPr name="Freeform 13" id="13"/>
            <p:cNvSpPr/>
            <p:nvPr/>
          </p:nvSpPr>
          <p:spPr>
            <a:xfrm flipH="false" flipV="false" rot="0">
              <a:off x="16891" y="16891"/>
              <a:ext cx="217678" cy="217678"/>
            </a:xfrm>
            <a:custGeom>
              <a:avLst/>
              <a:gdLst/>
              <a:ahLst/>
              <a:cxnLst/>
              <a:rect r="r" b="b" t="t" l="l"/>
              <a:pathLst>
                <a:path h="217678" w="217678">
                  <a:moveTo>
                    <a:pt x="0" y="108839"/>
                  </a:moveTo>
                  <a:cubicBezTo>
                    <a:pt x="0" y="48768"/>
                    <a:pt x="48768" y="0"/>
                    <a:pt x="108839" y="0"/>
                  </a:cubicBezTo>
                  <a:cubicBezTo>
                    <a:pt x="168910" y="0"/>
                    <a:pt x="217678" y="48768"/>
                    <a:pt x="217678" y="108839"/>
                  </a:cubicBezTo>
                  <a:cubicBezTo>
                    <a:pt x="217678" y="168910"/>
                    <a:pt x="168910" y="217678"/>
                    <a:pt x="108839" y="217678"/>
                  </a:cubicBezTo>
                  <a:cubicBezTo>
                    <a:pt x="48768" y="217678"/>
                    <a:pt x="0" y="169037"/>
                    <a:pt x="0" y="108839"/>
                  </a:cubicBezTo>
                  <a:close/>
                </a:path>
              </a:pathLst>
            </a:custGeom>
            <a:solidFill>
              <a:srgbClr val="4F81BD"/>
            </a:solidFill>
          </p:spPr>
        </p:sp>
        <p:sp>
          <p:nvSpPr>
            <p:cNvPr name="Freeform 14" id="14"/>
            <p:cNvSpPr/>
            <p:nvPr/>
          </p:nvSpPr>
          <p:spPr>
            <a:xfrm flipH="false" flipV="false" rot="0">
              <a:off x="0" y="0"/>
              <a:ext cx="251587" cy="251587"/>
            </a:xfrm>
            <a:custGeom>
              <a:avLst/>
              <a:gdLst/>
              <a:ahLst/>
              <a:cxnLst/>
              <a:rect r="r" b="b" t="t" l="l"/>
              <a:pathLst>
                <a:path h="251587" w="251587">
                  <a:moveTo>
                    <a:pt x="0" y="125730"/>
                  </a:moveTo>
                  <a:cubicBezTo>
                    <a:pt x="0" y="56261"/>
                    <a:pt x="56261" y="0"/>
                    <a:pt x="125730" y="0"/>
                  </a:cubicBezTo>
                  <a:lnTo>
                    <a:pt x="125730" y="16891"/>
                  </a:lnTo>
                  <a:lnTo>
                    <a:pt x="125730" y="0"/>
                  </a:lnTo>
                  <a:cubicBezTo>
                    <a:pt x="195199" y="0"/>
                    <a:pt x="251460" y="56261"/>
                    <a:pt x="251460" y="125730"/>
                  </a:cubicBezTo>
                  <a:lnTo>
                    <a:pt x="234696" y="125730"/>
                  </a:lnTo>
                  <a:lnTo>
                    <a:pt x="251587" y="125730"/>
                  </a:lnTo>
                  <a:cubicBezTo>
                    <a:pt x="251587" y="195199"/>
                    <a:pt x="195326" y="251460"/>
                    <a:pt x="125857" y="251460"/>
                  </a:cubicBezTo>
                  <a:lnTo>
                    <a:pt x="125857" y="234696"/>
                  </a:lnTo>
                  <a:lnTo>
                    <a:pt x="125857" y="251587"/>
                  </a:lnTo>
                  <a:cubicBezTo>
                    <a:pt x="56261" y="251587"/>
                    <a:pt x="0" y="195199"/>
                    <a:pt x="0" y="125730"/>
                  </a:cubicBezTo>
                  <a:lnTo>
                    <a:pt x="16891" y="125730"/>
                  </a:lnTo>
                  <a:lnTo>
                    <a:pt x="33909" y="125730"/>
                  </a:lnTo>
                  <a:lnTo>
                    <a:pt x="16891" y="125730"/>
                  </a:lnTo>
                  <a:lnTo>
                    <a:pt x="0" y="125730"/>
                  </a:lnTo>
                  <a:moveTo>
                    <a:pt x="33909" y="125730"/>
                  </a:moveTo>
                  <a:cubicBezTo>
                    <a:pt x="33909" y="135128"/>
                    <a:pt x="26289" y="142621"/>
                    <a:pt x="17018" y="142621"/>
                  </a:cubicBezTo>
                  <a:cubicBezTo>
                    <a:pt x="7747" y="142621"/>
                    <a:pt x="0" y="135128"/>
                    <a:pt x="0" y="125730"/>
                  </a:cubicBezTo>
                  <a:cubicBezTo>
                    <a:pt x="0" y="116332"/>
                    <a:pt x="7620" y="108839"/>
                    <a:pt x="16891" y="108839"/>
                  </a:cubicBezTo>
                  <a:cubicBezTo>
                    <a:pt x="26162" y="108839"/>
                    <a:pt x="33782" y="116459"/>
                    <a:pt x="33782" y="125730"/>
                  </a:cubicBezTo>
                  <a:cubicBezTo>
                    <a:pt x="33782" y="176530"/>
                    <a:pt x="74930" y="217678"/>
                    <a:pt x="125730" y="217678"/>
                  </a:cubicBezTo>
                  <a:cubicBezTo>
                    <a:pt x="176530" y="217678"/>
                    <a:pt x="217678" y="176530"/>
                    <a:pt x="217678" y="125730"/>
                  </a:cubicBezTo>
                  <a:cubicBezTo>
                    <a:pt x="217678" y="74930"/>
                    <a:pt x="176530" y="33909"/>
                    <a:pt x="125730" y="33909"/>
                  </a:cubicBezTo>
                  <a:lnTo>
                    <a:pt x="125730" y="16891"/>
                  </a:lnTo>
                  <a:lnTo>
                    <a:pt x="125730" y="33909"/>
                  </a:lnTo>
                  <a:cubicBezTo>
                    <a:pt x="74930" y="33909"/>
                    <a:pt x="33782" y="75057"/>
                    <a:pt x="33782" y="125857"/>
                  </a:cubicBezTo>
                  <a:close/>
                </a:path>
              </a:pathLst>
            </a:custGeom>
            <a:solidFill>
              <a:srgbClr val="1C334E"/>
            </a:solidFill>
          </p:spPr>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37529" y="929228"/>
            <a:ext cx="15395900"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a:ea typeface="Montserrat"/>
                <a:cs typeface="Montserrat"/>
                <a:sym typeface="Montserrat"/>
              </a:rPr>
              <a:t>Como é criada a Inteligência artificial</a:t>
            </a:r>
          </a:p>
        </p:txBody>
      </p:sp>
      <p:sp>
        <p:nvSpPr>
          <p:cNvPr name="TextBox 5" id="5"/>
          <p:cNvSpPr txBox="true"/>
          <p:nvPr/>
        </p:nvSpPr>
        <p:spPr>
          <a:xfrm rot="0">
            <a:off x="1407435" y="2593786"/>
            <a:ext cx="11503522" cy="2933700"/>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A criação de uma Inteligência Artificial (IA) envolve várias etapas, como coleta de dados, pré-processamento, escolha e treinamento de modelos, avaliação e otimização. O processo é alimentado por algoritmos de aprendizado de máquina que "aprendem" a partir de dados.</a:t>
            </a:r>
          </a:p>
          <a:p>
            <a:pPr algn="l">
              <a:lnSpc>
                <a:spcPts val="3840"/>
              </a:lnSpc>
            </a:pPr>
          </a:p>
        </p:txBody>
      </p:sp>
      <p:grpSp>
        <p:nvGrpSpPr>
          <p:cNvPr name="Group 6" id="6"/>
          <p:cNvGrpSpPr/>
          <p:nvPr/>
        </p:nvGrpSpPr>
        <p:grpSpPr>
          <a:xfrm rot="0">
            <a:off x="13405578" y="1900193"/>
            <a:ext cx="3699363" cy="2891345"/>
            <a:chOff x="0" y="0"/>
            <a:chExt cx="4932484" cy="3855127"/>
          </a:xfrm>
        </p:grpSpPr>
        <p:sp>
          <p:nvSpPr>
            <p:cNvPr name="Freeform 7" id="7"/>
            <p:cNvSpPr/>
            <p:nvPr/>
          </p:nvSpPr>
          <p:spPr>
            <a:xfrm flipH="false" flipV="false" rot="0">
              <a:off x="0" y="0"/>
              <a:ext cx="4932426" cy="3855085"/>
            </a:xfrm>
            <a:custGeom>
              <a:avLst/>
              <a:gdLst/>
              <a:ahLst/>
              <a:cxnLst/>
              <a:rect r="r" b="b" t="t" l="l"/>
              <a:pathLst>
                <a:path h="3855085" w="4932426">
                  <a:moveTo>
                    <a:pt x="0" y="0"/>
                  </a:moveTo>
                  <a:lnTo>
                    <a:pt x="4932426" y="0"/>
                  </a:lnTo>
                  <a:lnTo>
                    <a:pt x="4932426" y="3855085"/>
                  </a:lnTo>
                  <a:lnTo>
                    <a:pt x="0" y="3855085"/>
                  </a:lnTo>
                  <a:lnTo>
                    <a:pt x="0" y="0"/>
                  </a:lnTo>
                  <a:close/>
                </a:path>
              </a:pathLst>
            </a:custGeom>
            <a:blipFill>
              <a:blip r:embed="rId6"/>
              <a:stretch>
                <a:fillRect l="0" t="0" r="-1" b="-1"/>
              </a:stretch>
            </a:blipFill>
          </p:spPr>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05839" y="559501"/>
            <a:ext cx="10014050" cy="1099185"/>
          </a:xfrm>
          <a:prstGeom prst="rect">
            <a:avLst/>
          </a:prstGeom>
        </p:spPr>
        <p:txBody>
          <a:bodyPr anchor="t" rtlCol="false" tIns="0" lIns="0" bIns="0" rIns="0">
            <a:spAutoFit/>
          </a:bodyPr>
          <a:lstStyle/>
          <a:p>
            <a:pPr algn="l">
              <a:lnSpc>
                <a:spcPts val="4320"/>
              </a:lnSpc>
            </a:pPr>
            <a:r>
              <a:rPr lang="en-US" b="true" sz="4000" spc="37">
                <a:solidFill>
                  <a:srgbClr val="000000"/>
                </a:solidFill>
                <a:latin typeface="Montserrat Bold"/>
                <a:ea typeface="Montserrat Bold"/>
                <a:cs typeface="Montserrat Bold"/>
                <a:sym typeface="Montserrat Bold"/>
              </a:rPr>
              <a:t>KDD (Knowledge Discovery in Databases)</a:t>
            </a:r>
          </a:p>
        </p:txBody>
      </p:sp>
      <p:sp>
        <p:nvSpPr>
          <p:cNvPr name="TextBox 5" id="5"/>
          <p:cNvSpPr txBox="true"/>
          <p:nvPr/>
        </p:nvSpPr>
        <p:spPr>
          <a:xfrm rot="0">
            <a:off x="1005839" y="1755993"/>
            <a:ext cx="14239730" cy="4654486"/>
          </a:xfrm>
          <a:prstGeom prst="rect">
            <a:avLst/>
          </a:prstGeom>
        </p:spPr>
        <p:txBody>
          <a:bodyPr anchor="t" rtlCol="false" tIns="0" lIns="0" bIns="0" rIns="0">
            <a:spAutoFit/>
          </a:bodyPr>
          <a:lstStyle/>
          <a:p>
            <a:pPr algn="l">
              <a:lnSpc>
                <a:spcPts val="2808"/>
              </a:lnSpc>
            </a:pPr>
            <a:r>
              <a:rPr lang="en-US" sz="2600" spc="24">
                <a:solidFill>
                  <a:srgbClr val="000000"/>
                </a:solidFill>
                <a:latin typeface="Roboto"/>
                <a:ea typeface="Roboto"/>
                <a:cs typeface="Roboto"/>
                <a:sym typeface="Roboto"/>
              </a:rPr>
              <a:t>O KDD,  é o processo completo de extrair conhecimento útil a partir de grandes quantidades de dados.</a:t>
            </a:r>
          </a:p>
          <a:p>
            <a:pPr algn="l">
              <a:lnSpc>
                <a:spcPts val="2808"/>
              </a:lnSpc>
            </a:pPr>
            <a:r>
              <a:rPr lang="en-US" sz="2600" spc="24">
                <a:solidFill>
                  <a:srgbClr val="000000"/>
                </a:solidFill>
                <a:latin typeface="Roboto"/>
                <a:ea typeface="Roboto"/>
                <a:cs typeface="Roboto"/>
                <a:sym typeface="Roboto"/>
              </a:rPr>
              <a:t>Esse processo envolve várias etapas:</a:t>
            </a:r>
          </a:p>
          <a:p>
            <a:pPr algn="l" marL="313690" indent="-156845" lvl="1">
              <a:lnSpc>
                <a:spcPts val="2808"/>
              </a:lnSpc>
              <a:buFont typeface="Arial"/>
              <a:buChar char="•"/>
            </a:pPr>
            <a:r>
              <a:rPr lang="en-US" b="true" sz="2600" spc="24">
                <a:solidFill>
                  <a:srgbClr val="000000"/>
                </a:solidFill>
                <a:latin typeface="Roboto Bold"/>
                <a:ea typeface="Roboto Bold"/>
                <a:cs typeface="Roboto Bold"/>
                <a:sym typeface="Roboto Bold"/>
              </a:rPr>
              <a:t>Seleção de dados</a:t>
            </a:r>
            <a:r>
              <a:rPr lang="en-US" sz="2600" spc="24">
                <a:solidFill>
                  <a:srgbClr val="000000"/>
                </a:solidFill>
                <a:latin typeface="Roboto"/>
                <a:ea typeface="Roboto"/>
                <a:cs typeface="Roboto"/>
                <a:sym typeface="Roboto"/>
              </a:rPr>
              <a:t>: Escolha dos dados relevantes.</a:t>
            </a:r>
          </a:p>
          <a:p>
            <a:pPr algn="l" marL="313690" indent="-156845" lvl="1">
              <a:lnSpc>
                <a:spcPts val="2808"/>
              </a:lnSpc>
              <a:buFont typeface="Arial"/>
              <a:buChar char="•"/>
            </a:pPr>
            <a:r>
              <a:rPr lang="en-US" b="true" sz="2600" spc="24">
                <a:solidFill>
                  <a:srgbClr val="000000"/>
                </a:solidFill>
                <a:latin typeface="Roboto Bold"/>
                <a:ea typeface="Roboto Bold"/>
                <a:cs typeface="Roboto Bold"/>
                <a:sym typeface="Roboto Bold"/>
              </a:rPr>
              <a:t>Pré-processamento</a:t>
            </a:r>
            <a:r>
              <a:rPr lang="en-US" sz="2600" spc="24">
                <a:solidFill>
                  <a:srgbClr val="000000"/>
                </a:solidFill>
                <a:latin typeface="Roboto"/>
                <a:ea typeface="Roboto"/>
                <a:cs typeface="Roboto"/>
                <a:sym typeface="Roboto"/>
              </a:rPr>
              <a:t>: Limpeza e transformação dos dados para remover ruídos ou valores inconsistentes.</a:t>
            </a:r>
          </a:p>
          <a:p>
            <a:pPr algn="l" marL="313690" indent="-156845" lvl="1">
              <a:lnSpc>
                <a:spcPts val="2808"/>
              </a:lnSpc>
              <a:buFont typeface="Arial"/>
              <a:buChar char="•"/>
            </a:pPr>
            <a:r>
              <a:rPr lang="en-US" b="true" sz="2600" spc="24">
                <a:solidFill>
                  <a:srgbClr val="000000"/>
                </a:solidFill>
                <a:latin typeface="Roboto Bold"/>
                <a:ea typeface="Roboto Bold"/>
                <a:cs typeface="Roboto Bold"/>
                <a:sym typeface="Roboto Bold"/>
              </a:rPr>
              <a:t>Transformação de dados</a:t>
            </a:r>
            <a:r>
              <a:rPr lang="en-US" sz="2600" spc="24">
                <a:solidFill>
                  <a:srgbClr val="000000"/>
                </a:solidFill>
                <a:latin typeface="Roboto"/>
                <a:ea typeface="Roboto"/>
                <a:cs typeface="Roboto"/>
                <a:sym typeface="Roboto"/>
              </a:rPr>
              <a:t>: Reduzir ou organizar os dados para torná-los mais manejáveis.</a:t>
            </a:r>
          </a:p>
          <a:p>
            <a:pPr algn="l" marL="313690" indent="-156845" lvl="1">
              <a:lnSpc>
                <a:spcPts val="2808"/>
              </a:lnSpc>
              <a:buFont typeface="Arial"/>
              <a:buChar char="•"/>
            </a:pPr>
            <a:r>
              <a:rPr lang="en-US" b="true" sz="2600" spc="24">
                <a:solidFill>
                  <a:srgbClr val="000000"/>
                </a:solidFill>
                <a:latin typeface="Roboto Bold"/>
                <a:ea typeface="Roboto Bold"/>
                <a:cs typeface="Roboto Bold"/>
                <a:sym typeface="Roboto Bold"/>
              </a:rPr>
              <a:t>Mineração de dados (Data Mining)</a:t>
            </a:r>
            <a:r>
              <a:rPr lang="en-US" sz="2600" spc="24">
                <a:solidFill>
                  <a:srgbClr val="000000"/>
                </a:solidFill>
                <a:latin typeface="Roboto"/>
                <a:ea typeface="Roboto"/>
                <a:cs typeface="Roboto"/>
                <a:sym typeface="Roboto"/>
              </a:rPr>
              <a:t>: Aplicação de algoritmos para identificar padrões nos dados.</a:t>
            </a:r>
          </a:p>
          <a:p>
            <a:pPr algn="l" marL="313690" indent="-156845" lvl="1">
              <a:lnSpc>
                <a:spcPts val="2808"/>
              </a:lnSpc>
              <a:buFont typeface="Arial"/>
              <a:buChar char="•"/>
            </a:pPr>
            <a:r>
              <a:rPr lang="en-US" b="true" sz="2600" spc="24">
                <a:solidFill>
                  <a:srgbClr val="000000"/>
                </a:solidFill>
                <a:latin typeface="Roboto Bold"/>
                <a:ea typeface="Roboto Bold"/>
                <a:cs typeface="Roboto Bold"/>
                <a:sym typeface="Roboto Bold"/>
              </a:rPr>
              <a:t>Interpretação/avaliação</a:t>
            </a:r>
            <a:r>
              <a:rPr lang="en-US" sz="2600" spc="24">
                <a:solidFill>
                  <a:srgbClr val="000000"/>
                </a:solidFill>
                <a:latin typeface="Roboto"/>
                <a:ea typeface="Roboto"/>
                <a:cs typeface="Roboto"/>
                <a:sym typeface="Roboto"/>
              </a:rPr>
              <a:t>: Compreensão e validação dos padrões encontrados.</a:t>
            </a:r>
          </a:p>
          <a:p>
            <a:pPr algn="l" marL="313690" indent="-156845" lvl="1">
              <a:lnSpc>
                <a:spcPts val="2808"/>
              </a:lnSpc>
            </a:pPr>
            <a:r>
              <a:rPr lang="en-US" sz="2600" spc="24">
                <a:solidFill>
                  <a:srgbClr val="000000"/>
                </a:solidFill>
                <a:latin typeface="Roboto"/>
                <a:ea typeface="Roboto"/>
                <a:cs typeface="Roboto"/>
                <a:sym typeface="Roboto"/>
              </a:rPr>
              <a:t>O KDD é crucial para IA porque grande parte do sucesso de uma IA está relacionada à capacidade de processar e extrair informações valiosas de grandes conjuntos de dados.</a:t>
            </a:r>
          </a:p>
          <a:p>
            <a:pPr algn="l" marL="313690" indent="-156845" lvl="1">
              <a:lnSpc>
                <a:spcPts val="2808"/>
              </a:lnSpc>
            </a:pPr>
          </a:p>
        </p:txBody>
      </p:sp>
      <p:sp>
        <p:nvSpPr>
          <p:cNvPr name="Freeform 6" id="6" descr="Diagrama  Descrição gerada automaticamente"/>
          <p:cNvSpPr/>
          <p:nvPr/>
        </p:nvSpPr>
        <p:spPr>
          <a:xfrm flipH="false" flipV="false" rot="0">
            <a:off x="8424218" y="6059831"/>
            <a:ext cx="9857604" cy="4222149"/>
          </a:xfrm>
          <a:custGeom>
            <a:avLst/>
            <a:gdLst/>
            <a:ahLst/>
            <a:cxnLst/>
            <a:rect r="r" b="b" t="t" l="l"/>
            <a:pathLst>
              <a:path h="4222149" w="9857604">
                <a:moveTo>
                  <a:pt x="0" y="0"/>
                </a:moveTo>
                <a:lnTo>
                  <a:pt x="9857604" y="0"/>
                </a:lnTo>
                <a:lnTo>
                  <a:pt x="9857604" y="4222149"/>
                </a:lnTo>
                <a:lnTo>
                  <a:pt x="0" y="4222149"/>
                </a:lnTo>
                <a:lnTo>
                  <a:pt x="0" y="0"/>
                </a:lnTo>
                <a:close/>
              </a:path>
            </a:pathLst>
          </a:custGeom>
          <a:blipFill>
            <a:blip r:embed="rId6"/>
            <a:stretch>
              <a:fillRect l="0" t="-77" r="0" b="-77"/>
            </a:stretch>
          </a:blipFill>
        </p:spPr>
      </p:sp>
      <p:grpSp>
        <p:nvGrpSpPr>
          <p:cNvPr name="Group 7" id="7"/>
          <p:cNvGrpSpPr/>
          <p:nvPr/>
        </p:nvGrpSpPr>
        <p:grpSpPr>
          <a:xfrm rot="0">
            <a:off x="16290288" y="239652"/>
            <a:ext cx="1734683" cy="1355792"/>
            <a:chOff x="0" y="0"/>
            <a:chExt cx="2312911" cy="1807723"/>
          </a:xfrm>
        </p:grpSpPr>
        <p:sp>
          <p:nvSpPr>
            <p:cNvPr name="Freeform 8" id="8"/>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grpSp>
        <p:nvGrpSpPr>
          <p:cNvPr name="Group 3" id="3"/>
          <p:cNvGrpSpPr/>
          <p:nvPr/>
        </p:nvGrpSpPr>
        <p:grpSpPr>
          <a:xfrm rot="0">
            <a:off x="14671995" y="9109992"/>
            <a:ext cx="3352977" cy="841679"/>
            <a:chOff x="0" y="0"/>
            <a:chExt cx="4470636" cy="1122239"/>
          </a:xfrm>
        </p:grpSpPr>
        <p:sp>
          <p:nvSpPr>
            <p:cNvPr name="Freeform 4" id="4"/>
            <p:cNvSpPr/>
            <p:nvPr/>
          </p:nvSpPr>
          <p:spPr>
            <a:xfrm flipH="false" flipV="false" rot="0">
              <a:off x="0" y="0"/>
              <a:ext cx="4470654" cy="1122299"/>
            </a:xfrm>
            <a:custGeom>
              <a:avLst/>
              <a:gdLst/>
              <a:ahLst/>
              <a:cxnLst/>
              <a:rect r="r" b="b" t="t" l="l"/>
              <a:pathLst>
                <a:path h="1122299" w="4470654">
                  <a:moveTo>
                    <a:pt x="0" y="0"/>
                  </a:moveTo>
                  <a:lnTo>
                    <a:pt x="4470654" y="0"/>
                  </a:lnTo>
                  <a:lnTo>
                    <a:pt x="4470654" y="1122299"/>
                  </a:lnTo>
                  <a:lnTo>
                    <a:pt x="0" y="1122299"/>
                  </a:lnTo>
                  <a:lnTo>
                    <a:pt x="0" y="0"/>
                  </a:lnTo>
                  <a:close/>
                </a:path>
              </a:pathLst>
            </a:custGeom>
            <a:blipFill>
              <a:blip r:embed="rId4"/>
              <a:stretch>
                <a:fillRect l="0" t="-15678" r="0" b="-15672"/>
              </a:stretch>
            </a:blipFill>
          </p:spPr>
        </p:sp>
      </p:grpSp>
      <p:sp>
        <p:nvSpPr>
          <p:cNvPr name="Freeform 5" id="5"/>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290288" y="239652"/>
            <a:ext cx="1734683" cy="1355792"/>
            <a:chOff x="0" y="0"/>
            <a:chExt cx="2312911" cy="1807723"/>
          </a:xfrm>
        </p:grpSpPr>
        <p:sp>
          <p:nvSpPr>
            <p:cNvPr name="Freeform 7" id="7"/>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
        <p:nvSpPr>
          <p:cNvPr name="Freeform 8" id="8"/>
          <p:cNvSpPr/>
          <p:nvPr/>
        </p:nvSpPr>
        <p:spPr>
          <a:xfrm flipH="false" flipV="false" rot="0">
            <a:off x="1315938" y="903125"/>
            <a:ext cx="1874841" cy="1874841"/>
          </a:xfrm>
          <a:custGeom>
            <a:avLst/>
            <a:gdLst/>
            <a:ahLst/>
            <a:cxnLst/>
            <a:rect r="r" b="b" t="t" l="l"/>
            <a:pathLst>
              <a:path h="1874841" w="1874841">
                <a:moveTo>
                  <a:pt x="0" y="0"/>
                </a:moveTo>
                <a:lnTo>
                  <a:pt x="1874841" y="0"/>
                </a:lnTo>
                <a:lnTo>
                  <a:pt x="1874841" y="1874841"/>
                </a:lnTo>
                <a:lnTo>
                  <a:pt x="0" y="18748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16549" y="3225663"/>
            <a:ext cx="1795449" cy="1795449"/>
          </a:xfrm>
          <a:custGeom>
            <a:avLst/>
            <a:gdLst/>
            <a:ahLst/>
            <a:cxnLst/>
            <a:rect r="r" b="b" t="t" l="l"/>
            <a:pathLst>
              <a:path h="1795449" w="1795449">
                <a:moveTo>
                  <a:pt x="0" y="0"/>
                </a:moveTo>
                <a:lnTo>
                  <a:pt x="1795449" y="0"/>
                </a:lnTo>
                <a:lnTo>
                  <a:pt x="1795449" y="1795449"/>
                </a:lnTo>
                <a:lnTo>
                  <a:pt x="0" y="17954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21745" y="5321106"/>
            <a:ext cx="1901908" cy="2850963"/>
          </a:xfrm>
          <a:custGeom>
            <a:avLst/>
            <a:gdLst/>
            <a:ahLst/>
            <a:cxnLst/>
            <a:rect r="r" b="b" t="t" l="l"/>
            <a:pathLst>
              <a:path h="2850963" w="1901908">
                <a:moveTo>
                  <a:pt x="0" y="0"/>
                </a:moveTo>
                <a:lnTo>
                  <a:pt x="1901908" y="0"/>
                </a:lnTo>
                <a:lnTo>
                  <a:pt x="1901908" y="2850963"/>
                </a:lnTo>
                <a:lnTo>
                  <a:pt x="0" y="28509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875944" y="736515"/>
            <a:ext cx="8536112" cy="1038352"/>
          </a:xfrm>
          <a:prstGeom prst="rect">
            <a:avLst/>
          </a:prstGeom>
        </p:spPr>
        <p:txBody>
          <a:bodyPr anchor="t" rtlCol="false" tIns="0" lIns="0" bIns="0" rIns="0">
            <a:spAutoFit/>
          </a:bodyPr>
          <a:lstStyle/>
          <a:p>
            <a:pPr algn="l">
              <a:lnSpc>
                <a:spcPts val="8699"/>
              </a:lnSpc>
            </a:pPr>
            <a:r>
              <a:rPr lang="en-US" sz="6000" b="true">
                <a:solidFill>
                  <a:srgbClr val="000000"/>
                </a:solidFill>
                <a:latin typeface="Montserrat Bold"/>
                <a:ea typeface="Montserrat Bold"/>
                <a:cs typeface="Montserrat Bold"/>
                <a:sym typeface="Montserrat Bold"/>
              </a:rPr>
              <a:t>Atividade 1</a:t>
            </a:r>
          </a:p>
        </p:txBody>
      </p:sp>
      <p:sp>
        <p:nvSpPr>
          <p:cNvPr name="Freeform 12" id="12"/>
          <p:cNvSpPr/>
          <p:nvPr/>
        </p:nvSpPr>
        <p:spPr>
          <a:xfrm flipH="false" flipV="false" rot="0">
            <a:off x="3745514" y="2308267"/>
            <a:ext cx="6410325" cy="6010275"/>
          </a:xfrm>
          <a:custGeom>
            <a:avLst/>
            <a:gdLst/>
            <a:ahLst/>
            <a:cxnLst/>
            <a:rect r="r" b="b" t="t" l="l"/>
            <a:pathLst>
              <a:path h="6010275" w="6410325">
                <a:moveTo>
                  <a:pt x="0" y="0"/>
                </a:moveTo>
                <a:lnTo>
                  <a:pt x="6410325" y="0"/>
                </a:lnTo>
                <a:lnTo>
                  <a:pt x="6410325" y="6010275"/>
                </a:lnTo>
                <a:lnTo>
                  <a:pt x="0" y="6010275"/>
                </a:lnTo>
                <a:lnTo>
                  <a:pt x="0" y="0"/>
                </a:lnTo>
                <a:close/>
              </a:path>
            </a:pathLst>
          </a:custGeom>
          <a:blipFill>
            <a:blip r:embed="rId14"/>
            <a:stretch>
              <a:fillRect l="0" t="0" r="0" b="0"/>
            </a:stretch>
          </a:blipFill>
        </p:spPr>
      </p:sp>
      <p:sp>
        <p:nvSpPr>
          <p:cNvPr name="Freeform 13" id="13" descr="Ícone  Descrição gerada automaticamente"/>
          <p:cNvSpPr/>
          <p:nvPr/>
        </p:nvSpPr>
        <p:spPr>
          <a:xfrm flipH="false" flipV="false" rot="0">
            <a:off x="10165106" y="4661716"/>
            <a:ext cx="7874086" cy="3682057"/>
          </a:xfrm>
          <a:custGeom>
            <a:avLst/>
            <a:gdLst/>
            <a:ahLst/>
            <a:cxnLst/>
            <a:rect r="r" b="b" t="t" l="l"/>
            <a:pathLst>
              <a:path h="3682057" w="7874086">
                <a:moveTo>
                  <a:pt x="0" y="0"/>
                </a:moveTo>
                <a:lnTo>
                  <a:pt x="7874086" y="0"/>
                </a:lnTo>
                <a:lnTo>
                  <a:pt x="7874086" y="3682057"/>
                </a:lnTo>
                <a:lnTo>
                  <a:pt x="0" y="3682057"/>
                </a:lnTo>
                <a:lnTo>
                  <a:pt x="0" y="0"/>
                </a:lnTo>
                <a:close/>
              </a:path>
            </a:pathLst>
          </a:custGeom>
          <a:blipFill>
            <a:blip r:embed="rId15"/>
            <a:stretch>
              <a:fillRect l="0" t="-71" r="0" b="-71"/>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91192" y="2022286"/>
            <a:ext cx="8522453" cy="57816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Os dados são essenciais para a Inteligência Artificial. Sem dados de qualidade, não é possível treinar modelos eficazes. Os dados refletem experiências que ajudam os algoritmos a aprender padrões, como classificar imagens ou prever comportamentos. Quanto melhor a qualidade dos dados usados no treinamento, mais precisas e confiáveis serão as previsões e decisões da IA.</a:t>
            </a:r>
          </a:p>
          <a:p>
            <a:pPr algn="l">
              <a:lnSpc>
                <a:spcPts val="3359"/>
              </a:lnSpc>
            </a:pPr>
          </a:p>
          <a:p>
            <a:pPr algn="l">
              <a:lnSpc>
                <a:spcPts val="3840"/>
              </a:lnSpc>
            </a:pPr>
          </a:p>
        </p:txBody>
      </p:sp>
      <p:sp>
        <p:nvSpPr>
          <p:cNvPr name="TextBox 5" id="5"/>
          <p:cNvSpPr txBox="true"/>
          <p:nvPr/>
        </p:nvSpPr>
        <p:spPr>
          <a:xfrm rot="0">
            <a:off x="1191191" y="768847"/>
            <a:ext cx="9449211" cy="657225"/>
          </a:xfrm>
          <a:prstGeom prst="rect">
            <a:avLst/>
          </a:prstGeom>
        </p:spPr>
        <p:txBody>
          <a:bodyPr anchor="t" rtlCol="false" tIns="0" lIns="0" bIns="0" rIns="0">
            <a:spAutoFit/>
          </a:bodyPr>
          <a:lstStyle/>
          <a:p>
            <a:pPr algn="l">
              <a:lnSpc>
                <a:spcPts val="5280"/>
              </a:lnSpc>
            </a:pPr>
            <a:r>
              <a:rPr lang="en-US" sz="4400" b="true">
                <a:solidFill>
                  <a:srgbClr val="000000"/>
                </a:solidFill>
                <a:latin typeface="Montserrat Bold"/>
                <a:ea typeface="Montserrat Bold"/>
                <a:cs typeface="Montserrat Bold"/>
                <a:sym typeface="Montserrat Bold"/>
              </a:rPr>
              <a:t>Importância dos dados para IA​</a:t>
            </a:r>
          </a:p>
        </p:txBody>
      </p:sp>
      <p:sp>
        <p:nvSpPr>
          <p:cNvPr name="Freeform 6" id="6" descr="Uma imagem contendo Ícone  Descrição gerada automaticamente"/>
          <p:cNvSpPr/>
          <p:nvPr/>
        </p:nvSpPr>
        <p:spPr>
          <a:xfrm flipH="false" flipV="false" rot="0">
            <a:off x="10313614" y="1912844"/>
            <a:ext cx="6905625" cy="7200900"/>
          </a:xfrm>
          <a:custGeom>
            <a:avLst/>
            <a:gdLst/>
            <a:ahLst/>
            <a:cxnLst/>
            <a:rect r="r" b="b" t="t" l="l"/>
            <a:pathLst>
              <a:path h="7200900" w="6905625">
                <a:moveTo>
                  <a:pt x="0" y="0"/>
                </a:moveTo>
                <a:lnTo>
                  <a:pt x="6905625" y="0"/>
                </a:lnTo>
                <a:lnTo>
                  <a:pt x="6905625" y="7200900"/>
                </a:lnTo>
                <a:lnTo>
                  <a:pt x="0" y="7200900"/>
                </a:lnTo>
                <a:lnTo>
                  <a:pt x="0" y="0"/>
                </a:lnTo>
                <a:close/>
              </a:path>
            </a:pathLst>
          </a:custGeom>
          <a:blipFill>
            <a:blip r:embed="rId6"/>
            <a:stretch>
              <a:fillRect l="0" t="0" r="0" b="0"/>
            </a:stretch>
          </a:blipFill>
        </p:spPr>
      </p:sp>
      <p:grpSp>
        <p:nvGrpSpPr>
          <p:cNvPr name="Group 7" id="7"/>
          <p:cNvGrpSpPr/>
          <p:nvPr/>
        </p:nvGrpSpPr>
        <p:grpSpPr>
          <a:xfrm rot="0">
            <a:off x="16290288" y="239652"/>
            <a:ext cx="1734683" cy="1355792"/>
            <a:chOff x="0" y="0"/>
            <a:chExt cx="2312911" cy="1807723"/>
          </a:xfrm>
        </p:grpSpPr>
        <p:sp>
          <p:nvSpPr>
            <p:cNvPr name="Freeform 8" id="8"/>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74151" y="1519779"/>
            <a:ext cx="8893157" cy="6216206"/>
          </a:xfrm>
          <a:prstGeom prst="rect">
            <a:avLst/>
          </a:prstGeom>
        </p:spPr>
        <p:txBody>
          <a:bodyPr anchor="t" rtlCol="false" tIns="0" lIns="0" bIns="0" rIns="0">
            <a:spAutoFit/>
          </a:bodyPr>
          <a:lstStyle/>
          <a:p>
            <a:pPr algn="l">
              <a:lnSpc>
                <a:spcPts val="3456"/>
              </a:lnSpc>
            </a:pPr>
            <a:r>
              <a:rPr lang="en-US" sz="3200" spc="29">
                <a:solidFill>
                  <a:srgbClr val="000000"/>
                </a:solidFill>
                <a:latin typeface="Roboto"/>
                <a:ea typeface="Roboto"/>
                <a:cs typeface="Roboto"/>
                <a:sym typeface="Roboto"/>
              </a:rPr>
              <a:t>"Big Data" é o conjunto de dados muito grande ou complexo para métodos tradicionais de processamento. Com o aumento de dados gerados pela sociedade, ele se tornou essencial para o desenvolvimento de IA. Os eventos de Big Data surgiram para mostrar como empresas e cientistas lidam com esses volumes, focando nas "três V's" do Big Data.</a:t>
            </a:r>
          </a:p>
          <a:p>
            <a:pPr algn="l" marL="386080" indent="-193040" lvl="1">
              <a:lnSpc>
                <a:spcPts val="3456"/>
              </a:lnSpc>
              <a:buFont typeface="Arial"/>
              <a:buChar char="•"/>
            </a:pPr>
            <a:r>
              <a:rPr lang="en-US" b="true" sz="3200" spc="29">
                <a:solidFill>
                  <a:srgbClr val="000000"/>
                </a:solidFill>
                <a:latin typeface="Roboto Bold"/>
                <a:ea typeface="Roboto Bold"/>
                <a:cs typeface="Roboto Bold"/>
                <a:sym typeface="Roboto Bold"/>
              </a:rPr>
              <a:t>Variedade</a:t>
            </a:r>
            <a:r>
              <a:rPr lang="en-US" sz="3200" spc="29">
                <a:solidFill>
                  <a:srgbClr val="000000"/>
                </a:solidFill>
                <a:latin typeface="Roboto"/>
                <a:ea typeface="Roboto"/>
                <a:cs typeface="Roboto"/>
                <a:sym typeface="Roboto"/>
              </a:rPr>
              <a:t>: Diversidade de tipos de dados.</a:t>
            </a:r>
          </a:p>
          <a:p>
            <a:pPr algn="l" marL="386080" indent="-193040" lvl="1">
              <a:lnSpc>
                <a:spcPts val="3456"/>
              </a:lnSpc>
              <a:buFont typeface="Arial"/>
              <a:buChar char="•"/>
            </a:pPr>
            <a:r>
              <a:rPr lang="en-US" b="true" sz="3200" spc="29">
                <a:solidFill>
                  <a:srgbClr val="000000"/>
                </a:solidFill>
                <a:latin typeface="Roboto Bold"/>
                <a:ea typeface="Roboto Bold"/>
                <a:cs typeface="Roboto Bold"/>
                <a:sym typeface="Roboto Bold"/>
              </a:rPr>
              <a:t>Velocidade</a:t>
            </a:r>
            <a:r>
              <a:rPr lang="en-US" sz="3200" spc="29">
                <a:solidFill>
                  <a:srgbClr val="000000"/>
                </a:solidFill>
                <a:latin typeface="Roboto"/>
                <a:ea typeface="Roboto"/>
                <a:cs typeface="Roboto"/>
                <a:sym typeface="Roboto"/>
              </a:rPr>
              <a:t>: Rapidez com que os dados são gerados e precisam ser processados.</a:t>
            </a:r>
          </a:p>
          <a:p>
            <a:pPr algn="l" marL="386080" indent="-193040" lvl="1">
              <a:lnSpc>
                <a:spcPts val="3456"/>
              </a:lnSpc>
              <a:buFont typeface="Arial"/>
              <a:buChar char="•"/>
            </a:pPr>
            <a:r>
              <a:rPr lang="en-US" b="true" sz="3200" spc="29">
                <a:solidFill>
                  <a:srgbClr val="000000"/>
                </a:solidFill>
                <a:latin typeface="Roboto Bold"/>
                <a:ea typeface="Roboto Bold"/>
                <a:cs typeface="Roboto Bold"/>
                <a:sym typeface="Roboto Bold"/>
              </a:rPr>
              <a:t>Volume</a:t>
            </a:r>
            <a:r>
              <a:rPr lang="en-US" sz="3200" spc="29">
                <a:solidFill>
                  <a:srgbClr val="000000"/>
                </a:solidFill>
                <a:latin typeface="Roboto"/>
                <a:ea typeface="Roboto"/>
                <a:cs typeface="Roboto"/>
                <a:sym typeface="Roboto"/>
              </a:rPr>
              <a:t>: Quantidade gigantesca de dados.</a:t>
            </a:r>
          </a:p>
          <a:p>
            <a:pPr algn="l" marL="386080" indent="-193040" lvl="1">
              <a:lnSpc>
                <a:spcPts val="3456"/>
              </a:lnSpc>
            </a:pPr>
            <a:r>
              <a:rPr lang="en-US" sz="3200" spc="29">
                <a:solidFill>
                  <a:srgbClr val="000000"/>
                </a:solidFill>
                <a:latin typeface="Roboto"/>
                <a:ea typeface="Roboto"/>
                <a:cs typeface="Roboto"/>
                <a:sym typeface="Roboto"/>
              </a:rPr>
              <a:t>Para IA, o Big Data é uma fonte inesgotável de informações para treinar algoritmos.</a:t>
            </a:r>
          </a:p>
        </p:txBody>
      </p:sp>
      <p:sp>
        <p:nvSpPr>
          <p:cNvPr name="TextBox 5" id="5"/>
          <p:cNvSpPr txBox="true"/>
          <p:nvPr/>
        </p:nvSpPr>
        <p:spPr>
          <a:xfrm rot="0">
            <a:off x="774151" y="496741"/>
            <a:ext cx="5155238" cy="600075"/>
          </a:xfrm>
          <a:prstGeom prst="rect">
            <a:avLst/>
          </a:prstGeom>
        </p:spPr>
        <p:txBody>
          <a:bodyPr anchor="t" rtlCol="false" tIns="0" lIns="0" bIns="0" rIns="0">
            <a:spAutoFit/>
          </a:bodyPr>
          <a:lstStyle/>
          <a:p>
            <a:pPr algn="l">
              <a:lnSpc>
                <a:spcPts val="4800"/>
              </a:lnSpc>
            </a:pPr>
            <a:r>
              <a:rPr lang="en-US" sz="4000" b="true">
                <a:solidFill>
                  <a:srgbClr val="000000"/>
                </a:solidFill>
                <a:latin typeface="Montserrat Bold"/>
                <a:ea typeface="Montserrat Bold"/>
                <a:cs typeface="Montserrat Bold"/>
                <a:sym typeface="Montserrat Bold"/>
              </a:rPr>
              <a:t>Evento Big Data​</a:t>
            </a:r>
          </a:p>
        </p:txBody>
      </p:sp>
      <p:sp>
        <p:nvSpPr>
          <p:cNvPr name="Freeform 6" id="6" descr="Diagrama  Descrição gerada automaticamente"/>
          <p:cNvSpPr/>
          <p:nvPr/>
        </p:nvSpPr>
        <p:spPr>
          <a:xfrm flipH="false" flipV="false" rot="0">
            <a:off x="9598111" y="2575611"/>
            <a:ext cx="8251226" cy="4023670"/>
          </a:xfrm>
          <a:custGeom>
            <a:avLst/>
            <a:gdLst/>
            <a:ahLst/>
            <a:cxnLst/>
            <a:rect r="r" b="b" t="t" l="l"/>
            <a:pathLst>
              <a:path h="4023670" w="8251226">
                <a:moveTo>
                  <a:pt x="0" y="0"/>
                </a:moveTo>
                <a:lnTo>
                  <a:pt x="8251226" y="0"/>
                </a:lnTo>
                <a:lnTo>
                  <a:pt x="8251226" y="4023670"/>
                </a:lnTo>
                <a:lnTo>
                  <a:pt x="0" y="4023670"/>
                </a:lnTo>
                <a:lnTo>
                  <a:pt x="0" y="0"/>
                </a:lnTo>
                <a:close/>
              </a:path>
            </a:pathLst>
          </a:custGeom>
          <a:blipFill>
            <a:blip r:embed="rId6"/>
            <a:stretch>
              <a:fillRect l="-157" t="0" r="-157" b="0"/>
            </a:stretch>
          </a:blipFill>
        </p:spPr>
      </p:sp>
      <p:grpSp>
        <p:nvGrpSpPr>
          <p:cNvPr name="Group 7" id="7"/>
          <p:cNvGrpSpPr/>
          <p:nvPr/>
        </p:nvGrpSpPr>
        <p:grpSpPr>
          <a:xfrm rot="0">
            <a:off x="16290288" y="239652"/>
            <a:ext cx="1734683" cy="1355792"/>
            <a:chOff x="0" y="0"/>
            <a:chExt cx="2312911" cy="1807723"/>
          </a:xfrm>
        </p:grpSpPr>
        <p:sp>
          <p:nvSpPr>
            <p:cNvPr name="Freeform 8" id="8"/>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90288" y="239652"/>
            <a:ext cx="1734683" cy="1355792"/>
            <a:chOff x="0" y="0"/>
            <a:chExt cx="2312911" cy="1807723"/>
          </a:xfrm>
        </p:grpSpPr>
        <p:sp>
          <p:nvSpPr>
            <p:cNvPr name="Freeform 5" id="5"/>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
        <p:nvSpPr>
          <p:cNvPr name="TextBox 6" id="6"/>
          <p:cNvSpPr txBox="true"/>
          <p:nvPr/>
        </p:nvSpPr>
        <p:spPr>
          <a:xfrm rot="0">
            <a:off x="635138" y="583496"/>
            <a:ext cx="8738698" cy="657225"/>
          </a:xfrm>
          <a:prstGeom prst="rect">
            <a:avLst/>
          </a:prstGeom>
        </p:spPr>
        <p:txBody>
          <a:bodyPr anchor="t" rtlCol="false" tIns="0" lIns="0" bIns="0" rIns="0">
            <a:spAutoFit/>
          </a:bodyPr>
          <a:lstStyle/>
          <a:p>
            <a:pPr algn="l">
              <a:lnSpc>
                <a:spcPts val="5280"/>
              </a:lnSpc>
            </a:pPr>
            <a:r>
              <a:rPr lang="en-US" sz="4400" b="true">
                <a:solidFill>
                  <a:srgbClr val="000000"/>
                </a:solidFill>
                <a:latin typeface="Montserrat Bold"/>
                <a:ea typeface="Montserrat Bold"/>
                <a:cs typeface="Montserrat Bold"/>
                <a:sym typeface="Montserrat Bold"/>
              </a:rPr>
              <a:t>Algoritmo de recomendação</a:t>
            </a:r>
          </a:p>
        </p:txBody>
      </p:sp>
      <p:sp>
        <p:nvSpPr>
          <p:cNvPr name="Freeform 7" id="7"/>
          <p:cNvSpPr/>
          <p:nvPr/>
        </p:nvSpPr>
        <p:spPr>
          <a:xfrm flipH="false" flipV="false" rot="0">
            <a:off x="2003268" y="2904426"/>
            <a:ext cx="6000750" cy="4010025"/>
          </a:xfrm>
          <a:custGeom>
            <a:avLst/>
            <a:gdLst/>
            <a:ahLst/>
            <a:cxnLst/>
            <a:rect r="r" b="b" t="t" l="l"/>
            <a:pathLst>
              <a:path h="4010025" w="6000750">
                <a:moveTo>
                  <a:pt x="0" y="0"/>
                </a:moveTo>
                <a:lnTo>
                  <a:pt x="6000750" y="0"/>
                </a:lnTo>
                <a:lnTo>
                  <a:pt x="6000750" y="4010025"/>
                </a:lnTo>
                <a:lnTo>
                  <a:pt x="0" y="4010025"/>
                </a:lnTo>
                <a:lnTo>
                  <a:pt x="0" y="0"/>
                </a:lnTo>
                <a:close/>
              </a:path>
            </a:pathLst>
          </a:custGeom>
          <a:blipFill>
            <a:blip r:embed="rId7"/>
            <a:stretch>
              <a:fillRect l="0" t="0" r="0" b="0"/>
            </a:stretch>
          </a:blipFill>
        </p:spPr>
      </p:sp>
      <p:sp>
        <p:nvSpPr>
          <p:cNvPr name="Freeform 8" id="8"/>
          <p:cNvSpPr/>
          <p:nvPr/>
        </p:nvSpPr>
        <p:spPr>
          <a:xfrm flipH="false" flipV="false" rot="0">
            <a:off x="10820400" y="2913242"/>
            <a:ext cx="5464332" cy="6208830"/>
          </a:xfrm>
          <a:custGeom>
            <a:avLst/>
            <a:gdLst/>
            <a:ahLst/>
            <a:cxnLst/>
            <a:rect r="r" b="b" t="t" l="l"/>
            <a:pathLst>
              <a:path h="6208830" w="5464332">
                <a:moveTo>
                  <a:pt x="0" y="0"/>
                </a:moveTo>
                <a:lnTo>
                  <a:pt x="5464332" y="0"/>
                </a:lnTo>
                <a:lnTo>
                  <a:pt x="5464332" y="6208830"/>
                </a:lnTo>
                <a:lnTo>
                  <a:pt x="0" y="6208830"/>
                </a:lnTo>
                <a:lnTo>
                  <a:pt x="0" y="0"/>
                </a:lnTo>
                <a:close/>
              </a:path>
            </a:pathLst>
          </a:custGeom>
          <a:blipFill>
            <a:blip r:embed="rId8"/>
            <a:stretch>
              <a:fillRect l="0" t="0" r="0" b="0"/>
            </a:stretch>
          </a:blipFill>
        </p:spPr>
      </p:sp>
      <p:sp>
        <p:nvSpPr>
          <p:cNvPr name="TextBox 9" id="9"/>
          <p:cNvSpPr txBox="true"/>
          <p:nvPr/>
        </p:nvSpPr>
        <p:spPr>
          <a:xfrm rot="0">
            <a:off x="1364079" y="1752113"/>
            <a:ext cx="7279128" cy="1095375"/>
          </a:xfrm>
          <a:prstGeom prst="rect">
            <a:avLst/>
          </a:prstGeom>
        </p:spPr>
        <p:txBody>
          <a:bodyPr anchor="t" rtlCol="false" tIns="0" lIns="0" bIns="0" rIns="0">
            <a:spAutoFit/>
          </a:bodyPr>
          <a:lstStyle/>
          <a:p>
            <a:pPr algn="l">
              <a:lnSpc>
                <a:spcPts val="4320"/>
              </a:lnSpc>
            </a:pPr>
            <a:r>
              <a:rPr lang="en-US" sz="3600" spc="33">
                <a:solidFill>
                  <a:srgbClr val="000000"/>
                </a:solidFill>
                <a:latin typeface="Roboto"/>
                <a:ea typeface="Roboto"/>
                <a:cs typeface="Roboto"/>
                <a:sym typeface="Roboto"/>
              </a:rPr>
              <a:t>Recomendação baseada em conteúdo</a:t>
            </a:r>
          </a:p>
        </p:txBody>
      </p:sp>
      <p:sp>
        <p:nvSpPr>
          <p:cNvPr name="TextBox 10" id="10"/>
          <p:cNvSpPr txBox="true"/>
          <p:nvPr/>
        </p:nvSpPr>
        <p:spPr>
          <a:xfrm rot="0">
            <a:off x="11358006" y="1752113"/>
            <a:ext cx="4389120" cy="1095375"/>
          </a:xfrm>
          <a:prstGeom prst="rect">
            <a:avLst/>
          </a:prstGeom>
        </p:spPr>
        <p:txBody>
          <a:bodyPr anchor="t" rtlCol="false" tIns="0" lIns="0" bIns="0" rIns="0">
            <a:spAutoFit/>
          </a:bodyPr>
          <a:lstStyle/>
          <a:p>
            <a:pPr algn="l">
              <a:lnSpc>
                <a:spcPts val="4320"/>
              </a:lnSpc>
            </a:pPr>
            <a:r>
              <a:rPr lang="en-US" sz="3600" spc="33">
                <a:solidFill>
                  <a:srgbClr val="000000"/>
                </a:solidFill>
                <a:latin typeface="Roboto"/>
                <a:ea typeface="Roboto"/>
                <a:cs typeface="Roboto"/>
                <a:sym typeface="Roboto"/>
              </a:rPr>
              <a:t>Filtragem Colaborativa</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90288" y="239652"/>
            <a:ext cx="1734683" cy="1355792"/>
            <a:chOff x="0" y="0"/>
            <a:chExt cx="2312911" cy="1807723"/>
          </a:xfrm>
        </p:grpSpPr>
        <p:sp>
          <p:nvSpPr>
            <p:cNvPr name="Freeform 5" id="5"/>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
        <p:nvSpPr>
          <p:cNvPr name="Freeform 6" id="6"/>
          <p:cNvSpPr/>
          <p:nvPr/>
        </p:nvSpPr>
        <p:spPr>
          <a:xfrm flipH="false" flipV="false" rot="0">
            <a:off x="5511296" y="2916844"/>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7"/>
            <a:stretch>
              <a:fillRect l="0" t="0" r="0" b="0"/>
            </a:stretch>
          </a:blipFill>
        </p:spPr>
      </p:sp>
      <p:sp>
        <p:nvSpPr>
          <p:cNvPr name="TextBox 7" id="7"/>
          <p:cNvSpPr txBox="true"/>
          <p:nvPr/>
        </p:nvSpPr>
        <p:spPr>
          <a:xfrm rot="0">
            <a:off x="-175472" y="685800"/>
            <a:ext cx="9536344" cy="676275"/>
          </a:xfrm>
          <a:prstGeom prst="rect">
            <a:avLst/>
          </a:prstGeom>
        </p:spPr>
        <p:txBody>
          <a:bodyPr anchor="t" rtlCol="false" tIns="0" lIns="0" bIns="0" rIns="0">
            <a:spAutoFit/>
          </a:bodyPr>
          <a:lstStyle/>
          <a:p>
            <a:pPr algn="ctr">
              <a:lnSpc>
                <a:spcPts val="5279"/>
              </a:lnSpc>
              <a:spcBef>
                <a:spcPct val="0"/>
              </a:spcBef>
            </a:pPr>
            <a:r>
              <a:rPr lang="en-US" b="true" sz="4399" spc="41">
                <a:solidFill>
                  <a:srgbClr val="000000"/>
                </a:solidFill>
                <a:latin typeface="Roboto Bold"/>
                <a:ea typeface="Roboto Bold"/>
                <a:cs typeface="Roboto Bold"/>
                <a:sym typeface="Roboto Bold"/>
              </a:rPr>
              <a:t>Algoritmo de recomendação</a:t>
            </a:r>
          </a:p>
        </p:txBody>
      </p:sp>
      <p:sp>
        <p:nvSpPr>
          <p:cNvPr name="TextBox 8" id="8"/>
          <p:cNvSpPr txBox="true"/>
          <p:nvPr/>
        </p:nvSpPr>
        <p:spPr>
          <a:xfrm rot="0">
            <a:off x="1469079" y="1973869"/>
            <a:ext cx="8587859" cy="552450"/>
          </a:xfrm>
          <a:prstGeom prst="rect">
            <a:avLst/>
          </a:prstGeom>
        </p:spPr>
        <p:txBody>
          <a:bodyPr anchor="t" rtlCol="false" tIns="0" lIns="0" bIns="0" rIns="0">
            <a:spAutoFit/>
          </a:bodyPr>
          <a:lstStyle/>
          <a:p>
            <a:pPr algn="ctr">
              <a:lnSpc>
                <a:spcPts val="4319"/>
              </a:lnSpc>
              <a:spcBef>
                <a:spcPct val="0"/>
              </a:spcBef>
            </a:pPr>
            <a:r>
              <a:rPr lang="en-US" sz="3599" spc="33">
                <a:solidFill>
                  <a:srgbClr val="000000"/>
                </a:solidFill>
                <a:latin typeface="Roboto"/>
                <a:ea typeface="Roboto"/>
                <a:cs typeface="Roboto"/>
                <a:sym typeface="Roboto"/>
              </a:rPr>
              <a:t>Matrizes de Interações Usuários X Filmes</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90288" y="239652"/>
            <a:ext cx="1734683" cy="1355792"/>
            <a:chOff x="0" y="0"/>
            <a:chExt cx="2312911" cy="1807723"/>
          </a:xfrm>
        </p:grpSpPr>
        <p:sp>
          <p:nvSpPr>
            <p:cNvPr name="Freeform 5" id="5"/>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
        <p:nvSpPr>
          <p:cNvPr name="TextBox 6" id="6"/>
          <p:cNvSpPr txBox="true"/>
          <p:nvPr/>
        </p:nvSpPr>
        <p:spPr>
          <a:xfrm rot="0">
            <a:off x="635138" y="583496"/>
            <a:ext cx="8738698" cy="657225"/>
          </a:xfrm>
          <a:prstGeom prst="rect">
            <a:avLst/>
          </a:prstGeom>
        </p:spPr>
        <p:txBody>
          <a:bodyPr anchor="t" rtlCol="false" tIns="0" lIns="0" bIns="0" rIns="0">
            <a:spAutoFit/>
          </a:bodyPr>
          <a:lstStyle/>
          <a:p>
            <a:pPr algn="l">
              <a:lnSpc>
                <a:spcPts val="5280"/>
              </a:lnSpc>
            </a:pPr>
            <a:r>
              <a:rPr lang="en-US" sz="4400" b="true">
                <a:solidFill>
                  <a:srgbClr val="000000"/>
                </a:solidFill>
                <a:latin typeface="Montserrat Bold"/>
                <a:ea typeface="Montserrat Bold"/>
                <a:cs typeface="Montserrat Bold"/>
                <a:sym typeface="Montserrat Bold"/>
              </a:rPr>
              <a:t>Algoritmo de recomendação</a:t>
            </a:r>
          </a:p>
        </p:txBody>
      </p:sp>
      <p:sp>
        <p:nvSpPr>
          <p:cNvPr name="TextBox 7" id="7"/>
          <p:cNvSpPr txBox="true"/>
          <p:nvPr/>
        </p:nvSpPr>
        <p:spPr>
          <a:xfrm rot="0">
            <a:off x="1364079" y="1752113"/>
            <a:ext cx="7279128" cy="1095375"/>
          </a:xfrm>
          <a:prstGeom prst="rect">
            <a:avLst/>
          </a:prstGeom>
        </p:spPr>
        <p:txBody>
          <a:bodyPr anchor="t" rtlCol="false" tIns="0" lIns="0" bIns="0" rIns="0">
            <a:spAutoFit/>
          </a:bodyPr>
          <a:lstStyle/>
          <a:p>
            <a:pPr algn="l">
              <a:lnSpc>
                <a:spcPts val="4320"/>
              </a:lnSpc>
            </a:pPr>
            <a:r>
              <a:rPr lang="en-US" sz="3600" spc="33">
                <a:solidFill>
                  <a:srgbClr val="000000"/>
                </a:solidFill>
                <a:latin typeface="Roboto"/>
                <a:ea typeface="Roboto"/>
                <a:cs typeface="Roboto"/>
                <a:sym typeface="Roboto"/>
              </a:rPr>
              <a:t>Recomendação baseada em conteúdo</a:t>
            </a:r>
          </a:p>
        </p:txBody>
      </p:sp>
      <p:sp>
        <p:nvSpPr>
          <p:cNvPr name="TextBox 8" id="8"/>
          <p:cNvSpPr txBox="true"/>
          <p:nvPr/>
        </p:nvSpPr>
        <p:spPr>
          <a:xfrm rot="0">
            <a:off x="11358006" y="1752113"/>
            <a:ext cx="4389120" cy="1095375"/>
          </a:xfrm>
          <a:prstGeom prst="rect">
            <a:avLst/>
          </a:prstGeom>
        </p:spPr>
        <p:txBody>
          <a:bodyPr anchor="t" rtlCol="false" tIns="0" lIns="0" bIns="0" rIns="0">
            <a:spAutoFit/>
          </a:bodyPr>
          <a:lstStyle/>
          <a:p>
            <a:pPr algn="l">
              <a:lnSpc>
                <a:spcPts val="4320"/>
              </a:lnSpc>
            </a:pPr>
            <a:r>
              <a:rPr lang="en-US" sz="3600" spc="33">
                <a:solidFill>
                  <a:srgbClr val="000000"/>
                </a:solidFill>
                <a:latin typeface="Roboto"/>
                <a:ea typeface="Roboto"/>
                <a:cs typeface="Roboto"/>
                <a:sym typeface="Roboto"/>
              </a:rPr>
              <a:t>Filtragem Colaborativa</a:t>
            </a:r>
          </a:p>
        </p:txBody>
      </p:sp>
      <p:sp>
        <p:nvSpPr>
          <p:cNvPr name="Freeform 9" id="9"/>
          <p:cNvSpPr/>
          <p:nvPr/>
        </p:nvSpPr>
        <p:spPr>
          <a:xfrm flipH="false" flipV="false" rot="0">
            <a:off x="10492246" y="3191060"/>
            <a:ext cx="2294196" cy="2294196"/>
          </a:xfrm>
          <a:custGeom>
            <a:avLst/>
            <a:gdLst/>
            <a:ahLst/>
            <a:cxnLst/>
            <a:rect r="r" b="b" t="t" l="l"/>
            <a:pathLst>
              <a:path h="2294196" w="2294196">
                <a:moveTo>
                  <a:pt x="0" y="0"/>
                </a:moveTo>
                <a:lnTo>
                  <a:pt x="2294196" y="0"/>
                </a:lnTo>
                <a:lnTo>
                  <a:pt x="2294196" y="2294196"/>
                </a:lnTo>
                <a:lnTo>
                  <a:pt x="0" y="2294196"/>
                </a:lnTo>
                <a:lnTo>
                  <a:pt x="0" y="0"/>
                </a:lnTo>
                <a:close/>
              </a:path>
            </a:pathLst>
          </a:custGeom>
          <a:blipFill>
            <a:blip r:embed="rId7"/>
            <a:stretch>
              <a:fillRect l="0" t="0" r="0" b="0"/>
            </a:stretch>
          </a:blipFill>
        </p:spPr>
      </p:sp>
      <p:sp>
        <p:nvSpPr>
          <p:cNvPr name="Freeform 10" id="10" descr="The History of the Amazon Logo - Art - Design - Creative - Blog"/>
          <p:cNvSpPr/>
          <p:nvPr/>
        </p:nvSpPr>
        <p:spPr>
          <a:xfrm flipH="false" flipV="false" rot="0">
            <a:off x="14388923" y="3149627"/>
            <a:ext cx="3596715" cy="2586038"/>
          </a:xfrm>
          <a:custGeom>
            <a:avLst/>
            <a:gdLst/>
            <a:ahLst/>
            <a:cxnLst/>
            <a:rect r="r" b="b" t="t" l="l"/>
            <a:pathLst>
              <a:path h="2586038" w="3596715">
                <a:moveTo>
                  <a:pt x="0" y="0"/>
                </a:moveTo>
                <a:lnTo>
                  <a:pt x="3596715" y="0"/>
                </a:lnTo>
                <a:lnTo>
                  <a:pt x="3596715" y="2586038"/>
                </a:lnTo>
                <a:lnTo>
                  <a:pt x="0" y="2586038"/>
                </a:lnTo>
                <a:lnTo>
                  <a:pt x="0" y="0"/>
                </a:lnTo>
                <a:close/>
              </a:path>
            </a:pathLst>
          </a:custGeom>
          <a:blipFill>
            <a:blip r:embed="rId8"/>
            <a:stretch>
              <a:fillRect l="0" t="0" r="0" b="0"/>
            </a:stretch>
          </a:blipFill>
        </p:spPr>
      </p:sp>
      <p:sp>
        <p:nvSpPr>
          <p:cNvPr name="Freeform 11" id="11" descr="Spotify Logo - PNG and Vector - Logo Download"/>
          <p:cNvSpPr/>
          <p:nvPr/>
        </p:nvSpPr>
        <p:spPr>
          <a:xfrm flipH="false" flipV="false" rot="0">
            <a:off x="11288868" y="6997211"/>
            <a:ext cx="5518285" cy="1857382"/>
          </a:xfrm>
          <a:custGeom>
            <a:avLst/>
            <a:gdLst/>
            <a:ahLst/>
            <a:cxnLst/>
            <a:rect r="r" b="b" t="t" l="l"/>
            <a:pathLst>
              <a:path h="1857382" w="5518285">
                <a:moveTo>
                  <a:pt x="0" y="0"/>
                </a:moveTo>
                <a:lnTo>
                  <a:pt x="5518285" y="0"/>
                </a:lnTo>
                <a:lnTo>
                  <a:pt x="5518285" y="1857382"/>
                </a:lnTo>
                <a:lnTo>
                  <a:pt x="0" y="1857382"/>
                </a:lnTo>
                <a:lnTo>
                  <a:pt x="0" y="0"/>
                </a:lnTo>
                <a:close/>
              </a:path>
            </a:pathLst>
          </a:custGeom>
          <a:blipFill>
            <a:blip r:embed="rId9"/>
            <a:stretch>
              <a:fillRect l="0" t="-99472" r="0" b="-97628"/>
            </a:stretch>
          </a:blipFill>
        </p:spPr>
      </p:sp>
      <p:sp>
        <p:nvSpPr>
          <p:cNvPr name="Freeform 12" id="12"/>
          <p:cNvSpPr/>
          <p:nvPr/>
        </p:nvSpPr>
        <p:spPr>
          <a:xfrm flipH="false" flipV="false" rot="0">
            <a:off x="3056196" y="3230304"/>
            <a:ext cx="2763985" cy="1913196"/>
          </a:xfrm>
          <a:custGeom>
            <a:avLst/>
            <a:gdLst/>
            <a:ahLst/>
            <a:cxnLst/>
            <a:rect r="r" b="b" t="t" l="l"/>
            <a:pathLst>
              <a:path h="1913196" w="2763985">
                <a:moveTo>
                  <a:pt x="0" y="0"/>
                </a:moveTo>
                <a:lnTo>
                  <a:pt x="2763985" y="0"/>
                </a:lnTo>
                <a:lnTo>
                  <a:pt x="2763985" y="1913196"/>
                </a:lnTo>
                <a:lnTo>
                  <a:pt x="0" y="1913196"/>
                </a:lnTo>
                <a:lnTo>
                  <a:pt x="0" y="0"/>
                </a:lnTo>
                <a:close/>
              </a:path>
            </a:pathLst>
          </a:custGeom>
          <a:blipFill>
            <a:blip r:embed="rId10"/>
            <a:stretch>
              <a:fillRect l="0" t="0" r="0" b="0"/>
            </a:stretch>
          </a:blipFill>
        </p:spPr>
      </p:sp>
      <p:sp>
        <p:nvSpPr>
          <p:cNvPr name="Freeform 13" id="13"/>
          <p:cNvSpPr/>
          <p:nvPr/>
        </p:nvSpPr>
        <p:spPr>
          <a:xfrm flipH="false" flipV="false" rot="0">
            <a:off x="3481590" y="6208600"/>
            <a:ext cx="1913196" cy="1913196"/>
          </a:xfrm>
          <a:custGeom>
            <a:avLst/>
            <a:gdLst/>
            <a:ahLst/>
            <a:cxnLst/>
            <a:rect r="r" b="b" t="t" l="l"/>
            <a:pathLst>
              <a:path h="1913196" w="1913196">
                <a:moveTo>
                  <a:pt x="0" y="0"/>
                </a:moveTo>
                <a:lnTo>
                  <a:pt x="1913196" y="0"/>
                </a:lnTo>
                <a:lnTo>
                  <a:pt x="1913196" y="1913196"/>
                </a:lnTo>
                <a:lnTo>
                  <a:pt x="0" y="1913196"/>
                </a:lnTo>
                <a:lnTo>
                  <a:pt x="0" y="0"/>
                </a:lnTo>
                <a:close/>
              </a:path>
            </a:pathLst>
          </a:custGeom>
          <a:blipFill>
            <a:blip r:embed="rId11"/>
            <a:stretch>
              <a:fillRect l="0" t="0" r="0" b="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00" t="0" r="-2000" b="0"/>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031548" y="442269"/>
            <a:ext cx="5552739" cy="1188809"/>
          </a:xfrm>
          <a:prstGeom prst="rect">
            <a:avLst/>
          </a:prstGeom>
        </p:spPr>
        <p:txBody>
          <a:bodyPr anchor="t" rtlCol="false" tIns="0" lIns="0" bIns="0" rIns="0">
            <a:spAutoFit/>
          </a:bodyPr>
          <a:lstStyle/>
          <a:p>
            <a:pPr algn="ctr">
              <a:lnSpc>
                <a:spcPts val="8699"/>
              </a:lnSpc>
            </a:pPr>
            <a:r>
              <a:rPr lang="en-US" sz="6000" b="true">
                <a:solidFill>
                  <a:srgbClr val="FFFFFF"/>
                </a:solidFill>
                <a:latin typeface="Arimo Bold"/>
                <a:ea typeface="Arimo Bold"/>
                <a:cs typeface="Arimo Bold"/>
                <a:sym typeface="Arimo Bold"/>
              </a:rPr>
              <a:t>ATIVIDADE 2​</a:t>
            </a:r>
          </a:p>
        </p:txBody>
      </p:sp>
      <p:grpSp>
        <p:nvGrpSpPr>
          <p:cNvPr name="Group 5" id="5"/>
          <p:cNvGrpSpPr/>
          <p:nvPr/>
        </p:nvGrpSpPr>
        <p:grpSpPr>
          <a:xfrm rot="0">
            <a:off x="16043153" y="8487787"/>
            <a:ext cx="1734683" cy="1355792"/>
            <a:chOff x="0" y="0"/>
            <a:chExt cx="2312911" cy="1807723"/>
          </a:xfrm>
        </p:grpSpPr>
        <p:sp>
          <p:nvSpPr>
            <p:cNvPr name="Freeform 6" id="6"/>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34989" y="2593786"/>
            <a:ext cx="3533414" cy="4876800"/>
          </a:xfrm>
          <a:prstGeom prst="rect">
            <a:avLst/>
          </a:prstGeom>
        </p:spPr>
        <p:txBody>
          <a:bodyPr anchor="t" rtlCol="false" tIns="0" lIns="0" bIns="0" rIns="0">
            <a:spAutoFit/>
          </a:bodyPr>
          <a:lstStyle/>
          <a:p>
            <a:pPr algn="l">
              <a:lnSpc>
                <a:spcPts val="3840"/>
              </a:lnSpc>
            </a:pPr>
            <a:r>
              <a:rPr lang="en-US" b="true" sz="3200" spc="29">
                <a:solidFill>
                  <a:srgbClr val="000000"/>
                </a:solidFill>
                <a:latin typeface="Roboto Bold"/>
                <a:ea typeface="Roboto Bold"/>
                <a:cs typeface="Roboto Bold"/>
                <a:sym typeface="Roboto Bold"/>
              </a:rPr>
              <a:t>Metadados</a:t>
            </a:r>
            <a:r>
              <a:rPr lang="en-US" sz="3200" spc="29">
                <a:solidFill>
                  <a:srgbClr val="000000"/>
                </a:solidFill>
                <a:latin typeface="Roboto"/>
                <a:ea typeface="Roboto"/>
                <a:cs typeface="Roboto"/>
                <a:sym typeface="Roboto"/>
              </a:rPr>
              <a:t>:</a:t>
            </a:r>
          </a:p>
          <a:p>
            <a:pPr algn="l">
              <a:lnSpc>
                <a:spcPts val="3840"/>
              </a:lnSpc>
            </a:pPr>
          </a:p>
          <a:p>
            <a:pPr algn="l">
              <a:lnSpc>
                <a:spcPts val="3840"/>
              </a:lnSpc>
            </a:pPr>
            <a:r>
              <a:rPr lang="en-US" sz="3200" spc="29">
                <a:solidFill>
                  <a:srgbClr val="000000"/>
                </a:solidFill>
                <a:latin typeface="Roboto"/>
                <a:ea typeface="Roboto"/>
                <a:cs typeface="Roboto"/>
                <a:sym typeface="Roboto"/>
              </a:rPr>
              <a:t>Arquivo</a:t>
            </a:r>
          </a:p>
          <a:p>
            <a:pPr algn="l">
              <a:lnSpc>
                <a:spcPts val="3840"/>
              </a:lnSpc>
            </a:pPr>
            <a:r>
              <a:rPr lang="en-US" sz="3200" spc="29">
                <a:solidFill>
                  <a:srgbClr val="000000"/>
                </a:solidFill>
                <a:latin typeface="Roboto"/>
                <a:ea typeface="Roboto"/>
                <a:cs typeface="Roboto"/>
                <a:sym typeface="Roboto"/>
              </a:rPr>
              <a:t>Documento</a:t>
            </a:r>
          </a:p>
          <a:p>
            <a:pPr algn="l">
              <a:lnSpc>
                <a:spcPts val="3840"/>
              </a:lnSpc>
            </a:pPr>
            <a:r>
              <a:rPr lang="en-US" sz="3200" spc="29">
                <a:solidFill>
                  <a:srgbClr val="000000"/>
                </a:solidFill>
                <a:latin typeface="Roboto"/>
                <a:ea typeface="Roboto"/>
                <a:cs typeface="Roboto"/>
                <a:sym typeface="Roboto"/>
              </a:rPr>
              <a:t>Banco de dados</a:t>
            </a:r>
          </a:p>
          <a:p>
            <a:pPr algn="l">
              <a:lnSpc>
                <a:spcPts val="3840"/>
              </a:lnSpc>
            </a:pPr>
            <a:r>
              <a:rPr lang="en-US" sz="3200" spc="29">
                <a:solidFill>
                  <a:srgbClr val="000000"/>
                </a:solidFill>
                <a:latin typeface="Roboto"/>
                <a:ea typeface="Roboto"/>
                <a:cs typeface="Roboto"/>
                <a:sym typeface="Roboto"/>
              </a:rPr>
              <a:t>Imagens</a:t>
            </a:r>
          </a:p>
          <a:p>
            <a:pPr algn="l">
              <a:lnSpc>
                <a:spcPts val="3840"/>
              </a:lnSpc>
            </a:pPr>
            <a:r>
              <a:rPr lang="en-US" sz="3200" spc="29">
                <a:solidFill>
                  <a:srgbClr val="000000"/>
                </a:solidFill>
                <a:latin typeface="Roboto"/>
                <a:ea typeface="Roboto"/>
                <a:cs typeface="Roboto"/>
                <a:sym typeface="Roboto"/>
              </a:rPr>
              <a:t>Vídeo</a:t>
            </a:r>
          </a:p>
          <a:p>
            <a:pPr algn="l">
              <a:lnSpc>
                <a:spcPts val="3840"/>
              </a:lnSpc>
            </a:pPr>
            <a:r>
              <a:rPr lang="en-US" sz="3200" spc="29">
                <a:solidFill>
                  <a:srgbClr val="000000"/>
                </a:solidFill>
                <a:latin typeface="Roboto"/>
                <a:ea typeface="Roboto"/>
                <a:cs typeface="Roboto"/>
                <a:sym typeface="Roboto"/>
              </a:rPr>
              <a:t>Website</a:t>
            </a:r>
          </a:p>
          <a:p>
            <a:pPr algn="l">
              <a:lnSpc>
                <a:spcPts val="3840"/>
              </a:lnSpc>
            </a:pPr>
            <a:r>
              <a:rPr lang="en-US" sz="3200" spc="29">
                <a:solidFill>
                  <a:srgbClr val="000000"/>
                </a:solidFill>
                <a:latin typeface="Roboto"/>
                <a:ea typeface="Roboto"/>
                <a:cs typeface="Roboto"/>
                <a:sym typeface="Roboto"/>
              </a:rPr>
              <a:t>Música</a:t>
            </a:r>
          </a:p>
          <a:p>
            <a:pPr algn="l">
              <a:lnSpc>
                <a:spcPts val="3840"/>
              </a:lnSpc>
            </a:pPr>
          </a:p>
        </p:txBody>
      </p:sp>
      <p:sp>
        <p:nvSpPr>
          <p:cNvPr name="TextBox 5" id="5"/>
          <p:cNvSpPr txBox="true"/>
          <p:nvPr/>
        </p:nvSpPr>
        <p:spPr>
          <a:xfrm rot="0">
            <a:off x="2534989" y="1062321"/>
            <a:ext cx="11796994" cy="657225"/>
          </a:xfrm>
          <a:prstGeom prst="rect">
            <a:avLst/>
          </a:prstGeom>
        </p:spPr>
        <p:txBody>
          <a:bodyPr anchor="t" rtlCol="false" tIns="0" lIns="0" bIns="0" rIns="0">
            <a:spAutoFit/>
          </a:bodyPr>
          <a:lstStyle/>
          <a:p>
            <a:pPr algn="l">
              <a:lnSpc>
                <a:spcPts val="5280"/>
              </a:lnSpc>
            </a:pPr>
            <a:r>
              <a:rPr lang="en-US" sz="4400" b="true">
                <a:solidFill>
                  <a:srgbClr val="000000"/>
                </a:solidFill>
                <a:latin typeface="Montserrat Bold"/>
                <a:ea typeface="Montserrat Bold"/>
                <a:cs typeface="Montserrat Bold"/>
                <a:sym typeface="Montserrat Bold"/>
              </a:rPr>
              <a:t>Alguns exemplos de dados coletados</a:t>
            </a:r>
          </a:p>
        </p:txBody>
      </p:sp>
      <p:sp>
        <p:nvSpPr>
          <p:cNvPr name="TextBox 6" id="6"/>
          <p:cNvSpPr txBox="true"/>
          <p:nvPr/>
        </p:nvSpPr>
        <p:spPr>
          <a:xfrm rot="0">
            <a:off x="8528017" y="2593787"/>
            <a:ext cx="6931521" cy="4391025"/>
          </a:xfrm>
          <a:prstGeom prst="rect">
            <a:avLst/>
          </a:prstGeom>
        </p:spPr>
        <p:txBody>
          <a:bodyPr anchor="t" rtlCol="false" tIns="0" lIns="0" bIns="0" rIns="0">
            <a:spAutoFit/>
          </a:bodyPr>
          <a:lstStyle/>
          <a:p>
            <a:pPr algn="l">
              <a:lnSpc>
                <a:spcPts val="3840"/>
              </a:lnSpc>
            </a:pPr>
            <a:r>
              <a:rPr lang="en-US" b="true" sz="3200" spc="29">
                <a:solidFill>
                  <a:srgbClr val="000000"/>
                </a:solidFill>
                <a:latin typeface="Roboto Bold"/>
                <a:ea typeface="Roboto Bold"/>
                <a:cs typeface="Roboto Bold"/>
                <a:sym typeface="Roboto Bold"/>
              </a:rPr>
              <a:t>Dados Pessoais e Comportamentais:</a:t>
            </a:r>
          </a:p>
          <a:p>
            <a:pPr algn="l">
              <a:lnSpc>
                <a:spcPts val="3840"/>
              </a:lnSpc>
            </a:pPr>
          </a:p>
          <a:p>
            <a:pPr algn="l">
              <a:lnSpc>
                <a:spcPts val="3840"/>
              </a:lnSpc>
            </a:pPr>
            <a:r>
              <a:rPr lang="en-US" sz="3200" spc="29">
                <a:solidFill>
                  <a:srgbClr val="000000"/>
                </a:solidFill>
                <a:latin typeface="Roboto"/>
                <a:ea typeface="Roboto"/>
                <a:cs typeface="Roboto"/>
                <a:sym typeface="Roboto"/>
              </a:rPr>
              <a:t>Dados Pessoais </a:t>
            </a:r>
          </a:p>
          <a:p>
            <a:pPr algn="l">
              <a:lnSpc>
                <a:spcPts val="3840"/>
              </a:lnSpc>
            </a:pPr>
            <a:r>
              <a:rPr lang="en-US" sz="3200" spc="29">
                <a:solidFill>
                  <a:srgbClr val="000000"/>
                </a:solidFill>
                <a:latin typeface="Roboto"/>
                <a:ea typeface="Roboto"/>
                <a:cs typeface="Roboto"/>
                <a:sym typeface="Roboto"/>
              </a:rPr>
              <a:t>Dados de Navegação </a:t>
            </a:r>
          </a:p>
          <a:p>
            <a:pPr algn="l">
              <a:lnSpc>
                <a:spcPts val="3840"/>
              </a:lnSpc>
            </a:pPr>
            <a:r>
              <a:rPr lang="en-US" sz="3200" spc="29">
                <a:solidFill>
                  <a:srgbClr val="000000"/>
                </a:solidFill>
                <a:latin typeface="Roboto"/>
                <a:ea typeface="Roboto"/>
                <a:cs typeface="Roboto"/>
                <a:sym typeface="Roboto"/>
              </a:rPr>
              <a:t>Dados de Localização </a:t>
            </a:r>
          </a:p>
          <a:p>
            <a:pPr algn="l">
              <a:lnSpc>
                <a:spcPts val="3840"/>
              </a:lnSpc>
            </a:pPr>
            <a:r>
              <a:rPr lang="en-US" sz="3200" spc="29">
                <a:solidFill>
                  <a:srgbClr val="000000"/>
                </a:solidFill>
                <a:latin typeface="Roboto"/>
                <a:ea typeface="Roboto"/>
                <a:cs typeface="Roboto"/>
                <a:sym typeface="Roboto"/>
              </a:rPr>
              <a:t>Dados de Atividades Sociais </a:t>
            </a:r>
          </a:p>
          <a:p>
            <a:pPr algn="l">
              <a:lnSpc>
                <a:spcPts val="3840"/>
              </a:lnSpc>
            </a:pPr>
            <a:r>
              <a:rPr lang="en-US" sz="3200" spc="29">
                <a:solidFill>
                  <a:srgbClr val="000000"/>
                </a:solidFill>
                <a:latin typeface="Roboto"/>
                <a:ea typeface="Roboto"/>
                <a:cs typeface="Roboto"/>
                <a:sym typeface="Roboto"/>
              </a:rPr>
              <a:t>Dados de Preferências e Comportamento Dados Sensíveis Dados de Publicidade </a:t>
            </a:r>
          </a:p>
        </p:txBody>
      </p:sp>
      <p:grpSp>
        <p:nvGrpSpPr>
          <p:cNvPr name="Group 7" id="7"/>
          <p:cNvGrpSpPr/>
          <p:nvPr/>
        </p:nvGrpSpPr>
        <p:grpSpPr>
          <a:xfrm rot="0">
            <a:off x="16290288" y="239652"/>
            <a:ext cx="1734683" cy="1355792"/>
            <a:chOff x="0" y="0"/>
            <a:chExt cx="2312911" cy="1807723"/>
          </a:xfrm>
        </p:grpSpPr>
        <p:sp>
          <p:nvSpPr>
            <p:cNvPr name="Freeform 8" id="8"/>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45503" y="1071300"/>
            <a:ext cx="11796994" cy="657225"/>
          </a:xfrm>
          <a:prstGeom prst="rect">
            <a:avLst/>
          </a:prstGeom>
        </p:spPr>
        <p:txBody>
          <a:bodyPr anchor="t" rtlCol="false" tIns="0" lIns="0" bIns="0" rIns="0">
            <a:spAutoFit/>
          </a:bodyPr>
          <a:lstStyle/>
          <a:p>
            <a:pPr algn="l">
              <a:lnSpc>
                <a:spcPts val="5280"/>
              </a:lnSpc>
            </a:pPr>
            <a:r>
              <a:rPr lang="en-US" sz="4400" b="true">
                <a:solidFill>
                  <a:srgbClr val="000000"/>
                </a:solidFill>
                <a:latin typeface="Montserrat Bold"/>
                <a:ea typeface="Montserrat Bold"/>
                <a:cs typeface="Montserrat Bold"/>
                <a:sym typeface="Montserrat Bold"/>
              </a:rPr>
              <a:t>Alguns exemplos de dados coletados</a:t>
            </a:r>
          </a:p>
        </p:txBody>
      </p:sp>
      <p:grpSp>
        <p:nvGrpSpPr>
          <p:cNvPr name="Group 5" id="5"/>
          <p:cNvGrpSpPr/>
          <p:nvPr/>
        </p:nvGrpSpPr>
        <p:grpSpPr>
          <a:xfrm rot="0">
            <a:off x="16290288" y="239652"/>
            <a:ext cx="1734683" cy="1355792"/>
            <a:chOff x="0" y="0"/>
            <a:chExt cx="2312911" cy="1807723"/>
          </a:xfrm>
        </p:grpSpPr>
        <p:sp>
          <p:nvSpPr>
            <p:cNvPr name="Freeform 6" id="6"/>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
        <p:nvSpPr>
          <p:cNvPr name="Freeform 7" id="7" descr="A close-up of several colorful circles  Description automatically generated"/>
          <p:cNvSpPr/>
          <p:nvPr/>
        </p:nvSpPr>
        <p:spPr>
          <a:xfrm flipH="false" flipV="false" rot="0">
            <a:off x="2476500" y="1785496"/>
            <a:ext cx="13335000" cy="6700377"/>
          </a:xfrm>
          <a:custGeom>
            <a:avLst/>
            <a:gdLst/>
            <a:ahLst/>
            <a:cxnLst/>
            <a:rect r="r" b="b" t="t" l="l"/>
            <a:pathLst>
              <a:path h="6700377" w="13335000">
                <a:moveTo>
                  <a:pt x="0" y="0"/>
                </a:moveTo>
                <a:lnTo>
                  <a:pt x="13335000" y="0"/>
                </a:lnTo>
                <a:lnTo>
                  <a:pt x="13335000" y="6700377"/>
                </a:lnTo>
                <a:lnTo>
                  <a:pt x="0" y="6700377"/>
                </a:lnTo>
                <a:lnTo>
                  <a:pt x="0" y="0"/>
                </a:lnTo>
                <a:close/>
              </a:path>
            </a:pathLst>
          </a:custGeom>
          <a:blipFill>
            <a:blip r:embed="rId7"/>
            <a:stretch>
              <a:fillRect l="-1328" t="-2836" r="-1528" b="-3855"/>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0" t="0" r="-1000" b="0"/>
            </a:stretch>
          </a:blipFill>
        </p:spPr>
      </p:sp>
      <p:sp>
        <p:nvSpPr>
          <p:cNvPr name="Freeform 3" id="3"/>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3">
              <a:extLst>
                <a:ext uri="{96DAC541-7B7A-43D3-8B79-37D633B846F1}">
                  <asvg:svgBlip xmlns:asvg="http://schemas.microsoft.com/office/drawing/2016/SVG/main" r:embed="rId4"/>
                </a:ext>
              </a:extLst>
            </a:blip>
            <a:stretch>
              <a:fillRect l="0" t="-241" r="0" b="-241"/>
            </a:stretch>
          </a:blipFill>
        </p:spPr>
      </p:sp>
      <p:sp>
        <p:nvSpPr>
          <p:cNvPr name="Freeform 4" id="4"/>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Código QR  Descrição gerada automaticamente"/>
          <p:cNvSpPr/>
          <p:nvPr/>
        </p:nvSpPr>
        <p:spPr>
          <a:xfrm flipH="false" flipV="false" rot="0">
            <a:off x="14454979" y="6694259"/>
            <a:ext cx="3378735" cy="3336468"/>
          </a:xfrm>
          <a:custGeom>
            <a:avLst/>
            <a:gdLst/>
            <a:ahLst/>
            <a:cxnLst/>
            <a:rect r="r" b="b" t="t" l="l"/>
            <a:pathLst>
              <a:path h="3336468" w="3378735">
                <a:moveTo>
                  <a:pt x="0" y="0"/>
                </a:moveTo>
                <a:lnTo>
                  <a:pt x="3378735" y="0"/>
                </a:lnTo>
                <a:lnTo>
                  <a:pt x="3378735" y="3336468"/>
                </a:lnTo>
                <a:lnTo>
                  <a:pt x="0" y="3336468"/>
                </a:lnTo>
                <a:lnTo>
                  <a:pt x="0" y="0"/>
                </a:lnTo>
                <a:close/>
              </a:path>
            </a:pathLst>
          </a:custGeom>
          <a:blipFill>
            <a:blip r:embed="rId7"/>
            <a:stretch>
              <a:fillRect l="-10" t="0" r="-10" b="0"/>
            </a:stretch>
          </a:blipFill>
        </p:spPr>
      </p:sp>
      <p:sp>
        <p:nvSpPr>
          <p:cNvPr name="TextBox 6" id="6"/>
          <p:cNvSpPr txBox="true"/>
          <p:nvPr/>
        </p:nvSpPr>
        <p:spPr>
          <a:xfrm rot="0">
            <a:off x="14454979" y="5686638"/>
            <a:ext cx="3378735" cy="790575"/>
          </a:xfrm>
          <a:prstGeom prst="rect">
            <a:avLst/>
          </a:prstGeom>
        </p:spPr>
        <p:txBody>
          <a:bodyPr anchor="t" rtlCol="false" tIns="0" lIns="0" bIns="0" rIns="0">
            <a:spAutoFit/>
          </a:bodyPr>
          <a:lstStyle/>
          <a:p>
            <a:pPr algn="l">
              <a:lnSpc>
                <a:spcPts val="3130"/>
              </a:lnSpc>
            </a:pPr>
            <a:r>
              <a:rPr lang="en-US" sz="2608">
                <a:solidFill>
                  <a:srgbClr val="FFFFFF"/>
                </a:solidFill>
                <a:latin typeface="Roboto"/>
                <a:ea typeface="Roboto"/>
                <a:cs typeface="Roboto"/>
                <a:sym typeface="Roboto"/>
              </a:rPr>
              <a:t>Respondam para próxima semana:</a:t>
            </a:r>
          </a:p>
        </p:txBody>
      </p:sp>
      <p:sp>
        <p:nvSpPr>
          <p:cNvPr name="TextBox 7" id="7"/>
          <p:cNvSpPr txBox="true"/>
          <p:nvPr/>
        </p:nvSpPr>
        <p:spPr>
          <a:xfrm rot="0">
            <a:off x="15794470" y="5773993"/>
            <a:ext cx="3378735" cy="714375"/>
          </a:xfrm>
          <a:prstGeom prst="rect">
            <a:avLst/>
          </a:prstGeom>
        </p:spPr>
        <p:txBody>
          <a:bodyPr anchor="t" rtlCol="false" tIns="0" lIns="0" bIns="0" rIns="0">
            <a:spAutoFit/>
          </a:bodyPr>
          <a:lstStyle/>
          <a:p>
            <a:pPr algn="ctr">
              <a:lnSpc>
                <a:spcPts val="5614"/>
              </a:lnSpc>
              <a:spcBef>
                <a:spcPct val="0"/>
              </a:spcBef>
            </a:pPr>
            <a:r>
              <a:rPr lang="en-US" sz="4678" spc="43">
                <a:solidFill>
                  <a:srgbClr val="000000"/>
                </a:solidFill>
                <a:latin typeface="Roboto"/>
                <a:ea typeface="Roboto"/>
                <a:cs typeface="Roboto"/>
                <a:sym typeface="Roboto"/>
              </a:rPr>
              <a:t>👇🏻</a:t>
            </a:r>
          </a:p>
        </p:txBody>
      </p:sp>
      <p:sp>
        <p:nvSpPr>
          <p:cNvPr name="TextBox 8" id="8"/>
          <p:cNvSpPr txBox="true"/>
          <p:nvPr/>
        </p:nvSpPr>
        <p:spPr>
          <a:xfrm rot="0">
            <a:off x="3132921" y="571500"/>
            <a:ext cx="12022157" cy="914400"/>
          </a:xfrm>
          <a:prstGeom prst="rect">
            <a:avLst/>
          </a:prstGeom>
        </p:spPr>
        <p:txBody>
          <a:bodyPr anchor="t" rtlCol="false" tIns="0" lIns="0" bIns="0" rIns="0">
            <a:spAutoFit/>
          </a:bodyPr>
          <a:lstStyle/>
          <a:p>
            <a:pPr algn="l">
              <a:lnSpc>
                <a:spcPts val="7200"/>
              </a:lnSpc>
            </a:pPr>
            <a:r>
              <a:rPr lang="en-US" sz="6000">
                <a:solidFill>
                  <a:srgbClr val="FEFEFE"/>
                </a:solidFill>
                <a:latin typeface="Montserrat"/>
                <a:ea typeface="Montserrat"/>
                <a:cs typeface="Montserrat"/>
                <a:sym typeface="Montserrat"/>
              </a:rPr>
              <a:t>OBRIGADO A TODOS E TODAS!</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290288" y="239652"/>
            <a:ext cx="1734683" cy="1355792"/>
            <a:chOff x="0" y="0"/>
            <a:chExt cx="2312911" cy="1807723"/>
          </a:xfrm>
        </p:grpSpPr>
        <p:sp>
          <p:nvSpPr>
            <p:cNvPr name="Freeform 5" id="5"/>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
        <p:nvSpPr>
          <p:cNvPr name="TextBox 6" id="6"/>
          <p:cNvSpPr txBox="true"/>
          <p:nvPr/>
        </p:nvSpPr>
        <p:spPr>
          <a:xfrm rot="0">
            <a:off x="746024" y="646085"/>
            <a:ext cx="6406359" cy="542925"/>
          </a:xfrm>
          <a:prstGeom prst="rect">
            <a:avLst/>
          </a:prstGeom>
        </p:spPr>
        <p:txBody>
          <a:bodyPr anchor="t" rtlCol="false" tIns="0" lIns="0" bIns="0" rIns="0">
            <a:spAutoFit/>
          </a:bodyPr>
          <a:lstStyle/>
          <a:p>
            <a:pPr algn="l">
              <a:lnSpc>
                <a:spcPts val="4320"/>
              </a:lnSpc>
            </a:pPr>
            <a:r>
              <a:rPr lang="en-US" sz="3600">
                <a:solidFill>
                  <a:srgbClr val="000000"/>
                </a:solidFill>
                <a:latin typeface="Montserrat"/>
                <a:ea typeface="Montserrat"/>
                <a:cs typeface="Montserrat"/>
                <a:sym typeface="Montserrat"/>
              </a:rPr>
              <a:t>MATERIAL DE REFERÊNCIA</a:t>
            </a:r>
          </a:p>
        </p:txBody>
      </p:sp>
      <p:sp>
        <p:nvSpPr>
          <p:cNvPr name="TextBox 7" id="7"/>
          <p:cNvSpPr txBox="true"/>
          <p:nvPr/>
        </p:nvSpPr>
        <p:spPr>
          <a:xfrm rot="0">
            <a:off x="746024" y="1589417"/>
            <a:ext cx="16411606" cy="7248525"/>
          </a:xfrm>
          <a:prstGeom prst="rect">
            <a:avLst/>
          </a:prstGeom>
        </p:spPr>
        <p:txBody>
          <a:bodyPr anchor="t" rtlCol="false" tIns="0" lIns="0" bIns="0" rIns="0">
            <a:spAutoFit/>
          </a:bodyPr>
          <a:lstStyle/>
          <a:p>
            <a:pPr algn="l" marL="539751" indent="-269876" lvl="1">
              <a:lnSpc>
                <a:spcPts val="3000"/>
              </a:lnSpc>
              <a:buFont typeface="Arial"/>
              <a:buChar char="•"/>
            </a:pPr>
            <a:r>
              <a:rPr lang="en-US" sz="2500" spc="22">
                <a:solidFill>
                  <a:srgbClr val="000000"/>
                </a:solidFill>
                <a:latin typeface="Roboto"/>
                <a:ea typeface="Roboto"/>
                <a:cs typeface="Roboto"/>
                <a:sym typeface="Roboto"/>
              </a:rPr>
              <a:t>https://raysolomonoff.com/dartmouth/boxa/dart564props.pdf</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SYDLE. Disponível em: https://www.sydle.com/br/.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DADOS. Wikipédia, a enciclopédia livre. Disponível em: https://pt.wikipedia.org/wiki/Dados.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ZOUZA, Blog do. Knowledge Discovery in Databases (KDD). Medium, 2019. Disponível em: https://medium.com/blog-do-zouza/knowledge-discovery-in-databases-kdd-462ea2775715.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KNOWLEDGE Discovery in Databases (KDD). InfoVis Wiki. Disponível em: https://infovis-wiki.net/wiki/Knowledge_Discovery_in_Databases_%28KDD%29.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MEIO BIT. Google AlphaZero: IA joga sem humano. Meio Bit, 2018. Disponível em: https://meiobit.com/394684/google-alphazero-ia-jogos-sem-humano/.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ALPHAGO vs Lee Sedol. Wikipédia, a enciclopédia livre. Disponível em: https://pt.wikipedia.org/wiki/AlphaGo_vs_Lee_Sedol.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HARBOR. Qual é o papel do Big Data na Indústria 4.0? Harbor, 2018. Disponível em: https://www.harbor.com.br/harbor-blog/2018/08/02/qual-e-o-papel-do-big-data-na-industria-4-0/.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RUSSELL, S.; NORVIG, P. Inteligência artificial. Rio de Janeiro: LTC, 2021.</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UNIVESP. Introdução à Ciência de Dados - KDD e Análise de Dados. Disponível em: https://youtu.be/pNT304aI4uU?si=jsADkgQVdDQY_vMa. Acesso em: 2024.</a:t>
            </a:r>
          </a:p>
          <a:p>
            <a:pPr algn="l">
              <a:lnSpc>
                <a:spcPts val="3000"/>
              </a:lnSpc>
            </a:pPr>
          </a:p>
          <a:p>
            <a:pPr algn="l">
              <a:lnSpc>
                <a:spcPts val="3000"/>
              </a:lnSpc>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grpSp>
        <p:nvGrpSpPr>
          <p:cNvPr name="Group 3" id="3"/>
          <p:cNvGrpSpPr/>
          <p:nvPr/>
        </p:nvGrpSpPr>
        <p:grpSpPr>
          <a:xfrm rot="0">
            <a:off x="14671995" y="9109992"/>
            <a:ext cx="3352977" cy="841679"/>
            <a:chOff x="0" y="0"/>
            <a:chExt cx="4470636" cy="1122239"/>
          </a:xfrm>
        </p:grpSpPr>
        <p:sp>
          <p:nvSpPr>
            <p:cNvPr name="Freeform 4" id="4"/>
            <p:cNvSpPr/>
            <p:nvPr/>
          </p:nvSpPr>
          <p:spPr>
            <a:xfrm flipH="false" flipV="false" rot="0">
              <a:off x="0" y="0"/>
              <a:ext cx="4470654" cy="1122299"/>
            </a:xfrm>
            <a:custGeom>
              <a:avLst/>
              <a:gdLst/>
              <a:ahLst/>
              <a:cxnLst/>
              <a:rect r="r" b="b" t="t" l="l"/>
              <a:pathLst>
                <a:path h="1122299" w="4470654">
                  <a:moveTo>
                    <a:pt x="0" y="0"/>
                  </a:moveTo>
                  <a:lnTo>
                    <a:pt x="4470654" y="0"/>
                  </a:lnTo>
                  <a:lnTo>
                    <a:pt x="4470654" y="1122299"/>
                  </a:lnTo>
                  <a:lnTo>
                    <a:pt x="0" y="1122299"/>
                  </a:lnTo>
                  <a:lnTo>
                    <a:pt x="0" y="0"/>
                  </a:lnTo>
                  <a:close/>
                </a:path>
              </a:pathLst>
            </a:custGeom>
            <a:blipFill>
              <a:blip r:embed="rId4"/>
              <a:stretch>
                <a:fillRect l="0" t="-15678" r="0" b="-15672"/>
              </a:stretch>
            </a:blipFill>
          </p:spPr>
        </p:sp>
      </p:grpSp>
      <p:sp>
        <p:nvSpPr>
          <p:cNvPr name="Freeform 5" id="5"/>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290288" y="239652"/>
            <a:ext cx="1734683" cy="1355792"/>
            <a:chOff x="0" y="0"/>
            <a:chExt cx="2312911" cy="1807723"/>
          </a:xfrm>
        </p:grpSpPr>
        <p:sp>
          <p:nvSpPr>
            <p:cNvPr name="Freeform 7" id="7"/>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
        <p:nvSpPr>
          <p:cNvPr name="Freeform 8" id="8"/>
          <p:cNvSpPr/>
          <p:nvPr/>
        </p:nvSpPr>
        <p:spPr>
          <a:xfrm flipH="false" flipV="false" rot="0">
            <a:off x="1315938" y="903125"/>
            <a:ext cx="1874841" cy="1874841"/>
          </a:xfrm>
          <a:custGeom>
            <a:avLst/>
            <a:gdLst/>
            <a:ahLst/>
            <a:cxnLst/>
            <a:rect r="r" b="b" t="t" l="l"/>
            <a:pathLst>
              <a:path h="1874841" w="1874841">
                <a:moveTo>
                  <a:pt x="0" y="0"/>
                </a:moveTo>
                <a:lnTo>
                  <a:pt x="1874841" y="0"/>
                </a:lnTo>
                <a:lnTo>
                  <a:pt x="1874841" y="1874841"/>
                </a:lnTo>
                <a:lnTo>
                  <a:pt x="0" y="18748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16549" y="3225663"/>
            <a:ext cx="1795449" cy="1795449"/>
          </a:xfrm>
          <a:custGeom>
            <a:avLst/>
            <a:gdLst/>
            <a:ahLst/>
            <a:cxnLst/>
            <a:rect r="r" b="b" t="t" l="l"/>
            <a:pathLst>
              <a:path h="1795449" w="1795449">
                <a:moveTo>
                  <a:pt x="0" y="0"/>
                </a:moveTo>
                <a:lnTo>
                  <a:pt x="1795449" y="0"/>
                </a:lnTo>
                <a:lnTo>
                  <a:pt x="1795449" y="1795449"/>
                </a:lnTo>
                <a:lnTo>
                  <a:pt x="0" y="17954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21745" y="5197538"/>
            <a:ext cx="1901908" cy="2850963"/>
          </a:xfrm>
          <a:custGeom>
            <a:avLst/>
            <a:gdLst/>
            <a:ahLst/>
            <a:cxnLst/>
            <a:rect r="r" b="b" t="t" l="l"/>
            <a:pathLst>
              <a:path h="2850963" w="1901908">
                <a:moveTo>
                  <a:pt x="0" y="0"/>
                </a:moveTo>
                <a:lnTo>
                  <a:pt x="1901908" y="0"/>
                </a:lnTo>
                <a:lnTo>
                  <a:pt x="1901908" y="2850963"/>
                </a:lnTo>
                <a:lnTo>
                  <a:pt x="0" y="28509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5482467" y="3453608"/>
            <a:ext cx="8355365" cy="3219069"/>
          </a:xfrm>
          <a:prstGeom prst="rect">
            <a:avLst/>
          </a:prstGeom>
        </p:spPr>
        <p:txBody>
          <a:bodyPr anchor="t" rtlCol="false" tIns="0" lIns="0" bIns="0" rIns="0">
            <a:spAutoFit/>
          </a:bodyPr>
          <a:lstStyle/>
          <a:p>
            <a:pPr algn="l">
              <a:lnSpc>
                <a:spcPts val="3648"/>
              </a:lnSpc>
            </a:pPr>
            <a:r>
              <a:rPr lang="en-US" sz="3600" b="true">
                <a:solidFill>
                  <a:srgbClr val="000000"/>
                </a:solidFill>
                <a:latin typeface="Montserrat Bold"/>
                <a:ea typeface="Montserrat Bold"/>
                <a:cs typeface="Montserrat Bold"/>
                <a:sym typeface="Montserrat Bold"/>
              </a:rPr>
              <a:t>COLABORAÇÃO DE ELEMENTOS​</a:t>
            </a:r>
          </a:p>
          <a:p>
            <a:pPr algn="l">
              <a:lnSpc>
                <a:spcPts val="3648"/>
              </a:lnSpc>
            </a:pPr>
          </a:p>
          <a:p>
            <a:pPr algn="l">
              <a:lnSpc>
                <a:spcPts val="3648"/>
              </a:lnSpc>
            </a:pPr>
            <a:r>
              <a:rPr lang="en-US" sz="3600" b="true">
                <a:solidFill>
                  <a:srgbClr val="000000"/>
                </a:solidFill>
                <a:latin typeface="Montserrat Bold"/>
                <a:ea typeface="Montserrat Bold"/>
                <a:cs typeface="Montserrat Bold"/>
                <a:sym typeface="Montserrat Bold"/>
              </a:rPr>
              <a:t>EFICIÊNCIA E OTIMIZAÇÃO​</a:t>
            </a:r>
          </a:p>
          <a:p>
            <a:pPr algn="l">
              <a:lnSpc>
                <a:spcPts val="3648"/>
              </a:lnSpc>
            </a:pPr>
          </a:p>
          <a:p>
            <a:pPr algn="l">
              <a:lnSpc>
                <a:spcPts val="3648"/>
              </a:lnSpc>
            </a:pPr>
            <a:r>
              <a:rPr lang="en-US" sz="3600" b="true">
                <a:solidFill>
                  <a:srgbClr val="000000"/>
                </a:solidFill>
                <a:latin typeface="Montserrat Bold"/>
                <a:ea typeface="Montserrat Bold"/>
                <a:cs typeface="Montserrat Bold"/>
                <a:sym typeface="Montserrat Bold"/>
              </a:rPr>
              <a:t>FLUXO CONTROLADO​</a:t>
            </a:r>
          </a:p>
          <a:p>
            <a:pPr algn="l">
              <a:lnSpc>
                <a:spcPts val="3648"/>
              </a:lnSpc>
            </a:pPr>
          </a:p>
          <a:p>
            <a:pPr algn="l">
              <a:lnSpc>
                <a:spcPts val="3648"/>
              </a:lnSpc>
            </a:pPr>
            <a:r>
              <a:rPr lang="en-US" sz="3600" b="true">
                <a:solidFill>
                  <a:srgbClr val="000000"/>
                </a:solidFill>
                <a:latin typeface="Montserrat Bold"/>
                <a:ea typeface="Montserrat Bold"/>
                <a:cs typeface="Montserrat Bold"/>
                <a:sym typeface="Montserrat Bold"/>
              </a:rPr>
              <a:t>SEQUÊNCIA DE PASSOS </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7426" y="617379"/>
            <a:ext cx="6406359" cy="542925"/>
          </a:xfrm>
          <a:prstGeom prst="rect">
            <a:avLst/>
          </a:prstGeom>
        </p:spPr>
        <p:txBody>
          <a:bodyPr anchor="t" rtlCol="false" tIns="0" lIns="0" bIns="0" rIns="0">
            <a:spAutoFit/>
          </a:bodyPr>
          <a:lstStyle/>
          <a:p>
            <a:pPr algn="l">
              <a:lnSpc>
                <a:spcPts val="4320"/>
              </a:lnSpc>
            </a:pPr>
            <a:r>
              <a:rPr lang="en-US" sz="3600">
                <a:solidFill>
                  <a:srgbClr val="000000"/>
                </a:solidFill>
                <a:latin typeface="Montserrat"/>
                <a:ea typeface="Montserrat"/>
                <a:cs typeface="Montserrat"/>
                <a:sym typeface="Montserrat"/>
              </a:rPr>
              <a:t>MATERIAL DE REFERÊNCIA</a:t>
            </a:r>
          </a:p>
        </p:txBody>
      </p:sp>
      <p:sp>
        <p:nvSpPr>
          <p:cNvPr name="TextBox 3" id="3"/>
          <p:cNvSpPr txBox="true"/>
          <p:nvPr/>
        </p:nvSpPr>
        <p:spPr>
          <a:xfrm rot="0">
            <a:off x="787426" y="1323975"/>
            <a:ext cx="16471874" cy="6867525"/>
          </a:xfrm>
          <a:prstGeom prst="rect">
            <a:avLst/>
          </a:prstGeom>
        </p:spPr>
        <p:txBody>
          <a:bodyPr anchor="t" rtlCol="false" tIns="0" lIns="0" bIns="0" rIns="0">
            <a:spAutoFit/>
          </a:bodyPr>
          <a:lstStyle/>
          <a:p>
            <a:pPr algn="l" marL="539751" indent="-269876" lvl="1">
              <a:lnSpc>
                <a:spcPts val="3000"/>
              </a:lnSpc>
              <a:buFont typeface="Arial"/>
              <a:buChar char="•"/>
            </a:pPr>
            <a:r>
              <a:rPr lang="en-US" sz="2500" spc="22">
                <a:solidFill>
                  <a:srgbClr val="000000"/>
                </a:solidFill>
                <a:latin typeface="Roboto"/>
                <a:ea typeface="Roboto"/>
                <a:cs typeface="Roboto"/>
                <a:sym typeface="Roboto"/>
              </a:rPr>
              <a:t>IBM. Watson no Jeopardy. IBM History. Disponível em: https://www.ibm.com/history/watson-jeopardy.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MATCH Garry Kasparov vs Deep Blue. Wikipédia, a enciclopédia livre. Disponível em: https://pt.wikipedia.org/wiki/Match_Garry_Kasparov_vs_Deep_Blue.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DARTMOUTH Workshop. Wikipedia. Disponível em: https://en.wikipedia.org/wiki/Dartmouth_workshop#:~:text=In%201955%2C%20John%20McCarthy%2C%20then,Intelligence'%20for%20the%20new%20field.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LORENZ Cipher. Wikipedia. Disponível em: https://en.wikipedia.org/wiki/Lorenz_cipher.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UNIVERSAL Turing Machine. Wikipedia. Disponível em: https://en.wikipedia.org/wiki/Universal_Turing_machine.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IA GENERATIVA. Dropbox. Disponível em: https://www.dropbox.com/scl/fo/3dn5omt9dy4z6mwwoym5k/AGXgBDHTcohnzgGh8s7BMgQ/IA%20Generativa%20short.pdf?rlkey=l4o17lom5ev2xefrcwfe0jd20&amp;e=4&amp;st=bcrzjnoo&amp;dl=0.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DATAEX. Big Data. Disponível em: https://www.dataex.com.br/en/big-data/. Acesso em: 2024.</a:t>
            </a:r>
          </a:p>
          <a:p>
            <a:pPr algn="l" marL="539751" indent="-269876" lvl="1">
              <a:lnSpc>
                <a:spcPts val="3000"/>
              </a:lnSpc>
              <a:buFont typeface="Arial"/>
              <a:buChar char="•"/>
            </a:pPr>
            <a:r>
              <a:rPr lang="en-US" sz="2500" spc="22">
                <a:solidFill>
                  <a:srgbClr val="000000"/>
                </a:solidFill>
                <a:latin typeface="Roboto"/>
                <a:ea typeface="Roboto"/>
                <a:cs typeface="Roboto"/>
                <a:sym typeface="Roboto"/>
              </a:rPr>
              <a:t>IA GENERATIVA. Dropbox. Disponível em: https://www.dropbox.com/scl/fo/3dn5omt9dy4z6mwwoym5k/AGXgBDHTcohnzgGh8s7BMgQ/IA%20Generativa%20short.pdf?rlkey=l4o17lom5ev2xefrcwfe0jd20&amp;e=4&amp;st=ewevyn96&amp;dl=0. Acesso em: 2024.</a:t>
            </a:r>
          </a:p>
          <a:p>
            <a:pPr algn="l">
              <a:lnSpc>
                <a:spcPts val="3000"/>
              </a:lnSpc>
            </a:pPr>
          </a:p>
        </p:txBody>
      </p:sp>
      <p:sp>
        <p:nvSpPr>
          <p:cNvPr name="Freeform 4" id="4"/>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grpSp>
        <p:nvGrpSpPr>
          <p:cNvPr name="Group 3" id="3"/>
          <p:cNvGrpSpPr/>
          <p:nvPr/>
        </p:nvGrpSpPr>
        <p:grpSpPr>
          <a:xfrm rot="0">
            <a:off x="14671995" y="9109992"/>
            <a:ext cx="3352977" cy="841679"/>
            <a:chOff x="0" y="0"/>
            <a:chExt cx="4470636" cy="1122239"/>
          </a:xfrm>
        </p:grpSpPr>
        <p:sp>
          <p:nvSpPr>
            <p:cNvPr name="Freeform 4" id="4"/>
            <p:cNvSpPr/>
            <p:nvPr/>
          </p:nvSpPr>
          <p:spPr>
            <a:xfrm flipH="false" flipV="false" rot="0">
              <a:off x="0" y="0"/>
              <a:ext cx="4470654" cy="1122299"/>
            </a:xfrm>
            <a:custGeom>
              <a:avLst/>
              <a:gdLst/>
              <a:ahLst/>
              <a:cxnLst/>
              <a:rect r="r" b="b" t="t" l="l"/>
              <a:pathLst>
                <a:path h="1122299" w="4470654">
                  <a:moveTo>
                    <a:pt x="0" y="0"/>
                  </a:moveTo>
                  <a:lnTo>
                    <a:pt x="4470654" y="0"/>
                  </a:lnTo>
                  <a:lnTo>
                    <a:pt x="4470654" y="1122299"/>
                  </a:lnTo>
                  <a:lnTo>
                    <a:pt x="0" y="1122299"/>
                  </a:lnTo>
                  <a:lnTo>
                    <a:pt x="0" y="0"/>
                  </a:lnTo>
                  <a:close/>
                </a:path>
              </a:pathLst>
            </a:custGeom>
            <a:blipFill>
              <a:blip r:embed="rId4"/>
              <a:stretch>
                <a:fillRect l="0" t="-15678" r="0" b="-15672"/>
              </a:stretch>
            </a:blipFill>
          </p:spPr>
        </p:sp>
      </p:grpSp>
      <p:sp>
        <p:nvSpPr>
          <p:cNvPr name="Freeform 5" id="5"/>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290288" y="239652"/>
            <a:ext cx="1734683" cy="1355792"/>
            <a:chOff x="0" y="0"/>
            <a:chExt cx="2312911" cy="1807723"/>
          </a:xfrm>
        </p:grpSpPr>
        <p:sp>
          <p:nvSpPr>
            <p:cNvPr name="Freeform 7" id="7"/>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
        <p:nvSpPr>
          <p:cNvPr name="Freeform 8" id="8" descr="Fogos de artifício à noite  Descrição gerada automaticamente"/>
          <p:cNvSpPr/>
          <p:nvPr/>
        </p:nvSpPr>
        <p:spPr>
          <a:xfrm flipH="false" flipV="false" rot="0">
            <a:off x="0" y="5921"/>
            <a:ext cx="8263580" cy="8298076"/>
          </a:xfrm>
          <a:custGeom>
            <a:avLst/>
            <a:gdLst/>
            <a:ahLst/>
            <a:cxnLst/>
            <a:rect r="r" b="b" t="t" l="l"/>
            <a:pathLst>
              <a:path h="8298076" w="8263580">
                <a:moveTo>
                  <a:pt x="0" y="0"/>
                </a:moveTo>
                <a:lnTo>
                  <a:pt x="8263580" y="0"/>
                </a:lnTo>
                <a:lnTo>
                  <a:pt x="8263580" y="8298076"/>
                </a:lnTo>
                <a:lnTo>
                  <a:pt x="0" y="8298076"/>
                </a:lnTo>
                <a:lnTo>
                  <a:pt x="0" y="0"/>
                </a:lnTo>
                <a:close/>
              </a:path>
            </a:pathLst>
          </a:custGeom>
          <a:blipFill>
            <a:blip r:embed="rId8"/>
            <a:stretch>
              <a:fillRect l="-133" t="0" r="-133" b="0"/>
            </a:stretch>
          </a:blipFill>
        </p:spPr>
      </p:sp>
      <p:sp>
        <p:nvSpPr>
          <p:cNvPr name="TextBox 9" id="9"/>
          <p:cNvSpPr txBox="true"/>
          <p:nvPr/>
        </p:nvSpPr>
        <p:spPr>
          <a:xfrm rot="0">
            <a:off x="7106989" y="4728931"/>
            <a:ext cx="10823899" cy="819150"/>
          </a:xfrm>
          <a:prstGeom prst="rect">
            <a:avLst/>
          </a:prstGeom>
        </p:spPr>
        <p:txBody>
          <a:bodyPr anchor="t" rtlCol="false" tIns="0" lIns="0" bIns="0" rIns="0">
            <a:spAutoFit/>
          </a:bodyPr>
          <a:lstStyle/>
          <a:p>
            <a:pPr algn="l">
              <a:lnSpc>
                <a:spcPts val="6480"/>
              </a:lnSpc>
            </a:pPr>
            <a:r>
              <a:rPr lang="en-US" sz="5400" b="true">
                <a:solidFill>
                  <a:srgbClr val="000000"/>
                </a:solidFill>
                <a:latin typeface="Montserrat Bold"/>
                <a:ea typeface="Montserrat Bold"/>
                <a:cs typeface="Montserrat Bold"/>
                <a:sym typeface="Montserrat Bold"/>
              </a:rPr>
              <a:t>Oque é Inteligência Artificial?</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Diagrama  Descrição gerada automaticamente"/>
          <p:cNvSpPr/>
          <p:nvPr/>
        </p:nvSpPr>
        <p:spPr>
          <a:xfrm flipH="false" flipV="false" rot="0">
            <a:off x="9663756" y="4755164"/>
            <a:ext cx="8629650" cy="5534025"/>
          </a:xfrm>
          <a:custGeom>
            <a:avLst/>
            <a:gdLst/>
            <a:ahLst/>
            <a:cxnLst/>
            <a:rect r="r" b="b" t="t" l="l"/>
            <a:pathLst>
              <a:path h="5534025" w="8629650">
                <a:moveTo>
                  <a:pt x="0" y="0"/>
                </a:moveTo>
                <a:lnTo>
                  <a:pt x="8629650" y="0"/>
                </a:lnTo>
                <a:lnTo>
                  <a:pt x="8629650" y="5534025"/>
                </a:lnTo>
                <a:lnTo>
                  <a:pt x="0" y="5534025"/>
                </a:lnTo>
                <a:lnTo>
                  <a:pt x="0" y="0"/>
                </a:lnTo>
                <a:close/>
              </a:path>
            </a:pathLst>
          </a:custGeom>
          <a:blipFill>
            <a:blip r:embed="rId6"/>
            <a:stretch>
              <a:fillRect l="0" t="0" r="0" b="0"/>
            </a:stretch>
          </a:blipFill>
        </p:spPr>
      </p:sp>
      <p:sp>
        <p:nvSpPr>
          <p:cNvPr name="TextBox 5" id="5"/>
          <p:cNvSpPr txBox="true"/>
          <p:nvPr/>
        </p:nvSpPr>
        <p:spPr>
          <a:xfrm rot="0">
            <a:off x="1314758" y="1176364"/>
            <a:ext cx="5325144"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a:ea typeface="Montserrat"/>
                <a:cs typeface="Montserrat"/>
                <a:sym typeface="Montserrat"/>
              </a:rPr>
              <a:t>Definição​</a:t>
            </a:r>
          </a:p>
        </p:txBody>
      </p:sp>
      <p:sp>
        <p:nvSpPr>
          <p:cNvPr name="TextBox 6" id="6"/>
          <p:cNvSpPr txBox="true"/>
          <p:nvPr/>
        </p:nvSpPr>
        <p:spPr>
          <a:xfrm rot="0">
            <a:off x="1314759" y="3082136"/>
            <a:ext cx="7703819" cy="2724150"/>
          </a:xfrm>
          <a:prstGeom prst="rect">
            <a:avLst/>
          </a:prstGeom>
        </p:spPr>
        <p:txBody>
          <a:bodyPr anchor="t" rtlCol="false" tIns="0" lIns="0" bIns="0" rIns="0">
            <a:spAutoFit/>
          </a:bodyPr>
          <a:lstStyle/>
          <a:p>
            <a:pPr algn="l">
              <a:lnSpc>
                <a:spcPts val="4320"/>
              </a:lnSpc>
            </a:pPr>
            <a:r>
              <a:rPr lang="en-US" sz="3600">
                <a:solidFill>
                  <a:srgbClr val="000000"/>
                </a:solidFill>
                <a:latin typeface="Roboto"/>
                <a:ea typeface="Roboto"/>
                <a:cs typeface="Roboto"/>
                <a:sym typeface="Roboto"/>
              </a:rPr>
              <a:t>Estudo de algoritmos que dão ao computador a habilidade de aprender a partir de dados, utilizando esse aprendizado para realizar predições, classificações e tomadas de decisão.​</a:t>
            </a:r>
          </a:p>
        </p:txBody>
      </p:sp>
      <p:grpSp>
        <p:nvGrpSpPr>
          <p:cNvPr name="Group 7" id="7"/>
          <p:cNvGrpSpPr/>
          <p:nvPr/>
        </p:nvGrpSpPr>
        <p:grpSpPr>
          <a:xfrm rot="0">
            <a:off x="16290288" y="239652"/>
            <a:ext cx="1734683" cy="1355792"/>
            <a:chOff x="0" y="0"/>
            <a:chExt cx="2312911" cy="1807723"/>
          </a:xfrm>
        </p:grpSpPr>
        <p:sp>
          <p:nvSpPr>
            <p:cNvPr name="Freeform 8" id="8"/>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7"/>
              <a:stretch>
                <a:fillRect l="0" t="0" r="0" b="0"/>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68421" y="1083688"/>
            <a:ext cx="7070534"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a:ea typeface="Montserrat"/>
                <a:cs typeface="Montserrat"/>
                <a:sym typeface="Montserrat"/>
              </a:rPr>
              <a:t>Linha do tempo </a:t>
            </a:r>
          </a:p>
        </p:txBody>
      </p:sp>
      <p:sp>
        <p:nvSpPr>
          <p:cNvPr name="AutoShape 5" id="5"/>
          <p:cNvSpPr/>
          <p:nvPr/>
        </p:nvSpPr>
        <p:spPr>
          <a:xfrm rot="5423283">
            <a:off x="13242027" y="6168006"/>
            <a:ext cx="8247697" cy="0"/>
          </a:xfrm>
          <a:prstGeom prst="line">
            <a:avLst/>
          </a:prstGeom>
          <a:ln cap="rnd" w="9525">
            <a:solidFill>
              <a:srgbClr val="4F81BD"/>
            </a:solidFill>
            <a:prstDash val="solid"/>
            <a:headEnd type="none" len="sm" w="sm"/>
            <a:tailEnd type="none" len="sm" w="sm"/>
          </a:ln>
        </p:spPr>
      </p:sp>
      <p:grpSp>
        <p:nvGrpSpPr>
          <p:cNvPr name="Group 6" id="6"/>
          <p:cNvGrpSpPr/>
          <p:nvPr/>
        </p:nvGrpSpPr>
        <p:grpSpPr>
          <a:xfrm rot="0">
            <a:off x="17275174" y="1974531"/>
            <a:ext cx="188685" cy="188685"/>
            <a:chOff x="0" y="0"/>
            <a:chExt cx="251580" cy="251580"/>
          </a:xfrm>
        </p:grpSpPr>
        <p:sp>
          <p:nvSpPr>
            <p:cNvPr name="Freeform 7" id="7"/>
            <p:cNvSpPr/>
            <p:nvPr/>
          </p:nvSpPr>
          <p:spPr>
            <a:xfrm flipH="false" flipV="false" rot="0">
              <a:off x="16891" y="16891"/>
              <a:ext cx="217678" cy="217678"/>
            </a:xfrm>
            <a:custGeom>
              <a:avLst/>
              <a:gdLst/>
              <a:ahLst/>
              <a:cxnLst/>
              <a:rect r="r" b="b" t="t" l="l"/>
              <a:pathLst>
                <a:path h="217678" w="217678">
                  <a:moveTo>
                    <a:pt x="0" y="108839"/>
                  </a:moveTo>
                  <a:cubicBezTo>
                    <a:pt x="0" y="48768"/>
                    <a:pt x="48768" y="0"/>
                    <a:pt x="108839" y="0"/>
                  </a:cubicBezTo>
                  <a:cubicBezTo>
                    <a:pt x="168910" y="0"/>
                    <a:pt x="217678" y="48768"/>
                    <a:pt x="217678" y="108839"/>
                  </a:cubicBezTo>
                  <a:cubicBezTo>
                    <a:pt x="217678" y="168910"/>
                    <a:pt x="168910" y="217678"/>
                    <a:pt x="108839" y="217678"/>
                  </a:cubicBezTo>
                  <a:cubicBezTo>
                    <a:pt x="48768" y="217678"/>
                    <a:pt x="0" y="169037"/>
                    <a:pt x="0" y="108839"/>
                  </a:cubicBezTo>
                  <a:close/>
                </a:path>
              </a:pathLst>
            </a:custGeom>
            <a:solidFill>
              <a:srgbClr val="4F81BD"/>
            </a:solidFill>
          </p:spPr>
        </p:sp>
        <p:sp>
          <p:nvSpPr>
            <p:cNvPr name="Freeform 8" id="8"/>
            <p:cNvSpPr/>
            <p:nvPr/>
          </p:nvSpPr>
          <p:spPr>
            <a:xfrm flipH="false" flipV="false" rot="0">
              <a:off x="0" y="0"/>
              <a:ext cx="251587" cy="251587"/>
            </a:xfrm>
            <a:custGeom>
              <a:avLst/>
              <a:gdLst/>
              <a:ahLst/>
              <a:cxnLst/>
              <a:rect r="r" b="b" t="t" l="l"/>
              <a:pathLst>
                <a:path h="251587" w="251587">
                  <a:moveTo>
                    <a:pt x="0" y="125730"/>
                  </a:moveTo>
                  <a:cubicBezTo>
                    <a:pt x="0" y="56261"/>
                    <a:pt x="56261" y="0"/>
                    <a:pt x="125730" y="0"/>
                  </a:cubicBezTo>
                  <a:lnTo>
                    <a:pt x="125730" y="16891"/>
                  </a:lnTo>
                  <a:lnTo>
                    <a:pt x="125730" y="0"/>
                  </a:lnTo>
                  <a:cubicBezTo>
                    <a:pt x="195199" y="0"/>
                    <a:pt x="251460" y="56261"/>
                    <a:pt x="251460" y="125730"/>
                  </a:cubicBezTo>
                  <a:lnTo>
                    <a:pt x="234696" y="125730"/>
                  </a:lnTo>
                  <a:lnTo>
                    <a:pt x="251587" y="125730"/>
                  </a:lnTo>
                  <a:cubicBezTo>
                    <a:pt x="251587" y="195199"/>
                    <a:pt x="195326" y="251460"/>
                    <a:pt x="125857" y="251460"/>
                  </a:cubicBezTo>
                  <a:lnTo>
                    <a:pt x="125857" y="234696"/>
                  </a:lnTo>
                  <a:lnTo>
                    <a:pt x="125857" y="251587"/>
                  </a:lnTo>
                  <a:cubicBezTo>
                    <a:pt x="56261" y="251587"/>
                    <a:pt x="0" y="195199"/>
                    <a:pt x="0" y="125730"/>
                  </a:cubicBezTo>
                  <a:lnTo>
                    <a:pt x="16891" y="125730"/>
                  </a:lnTo>
                  <a:lnTo>
                    <a:pt x="33909" y="125730"/>
                  </a:lnTo>
                  <a:lnTo>
                    <a:pt x="16891" y="125730"/>
                  </a:lnTo>
                  <a:lnTo>
                    <a:pt x="0" y="125730"/>
                  </a:lnTo>
                  <a:moveTo>
                    <a:pt x="33909" y="125730"/>
                  </a:moveTo>
                  <a:cubicBezTo>
                    <a:pt x="33909" y="135128"/>
                    <a:pt x="26289" y="142621"/>
                    <a:pt x="17018" y="142621"/>
                  </a:cubicBezTo>
                  <a:cubicBezTo>
                    <a:pt x="7747" y="142621"/>
                    <a:pt x="0" y="135128"/>
                    <a:pt x="0" y="125730"/>
                  </a:cubicBezTo>
                  <a:cubicBezTo>
                    <a:pt x="0" y="116332"/>
                    <a:pt x="7620" y="108839"/>
                    <a:pt x="16891" y="108839"/>
                  </a:cubicBezTo>
                  <a:cubicBezTo>
                    <a:pt x="26162" y="108839"/>
                    <a:pt x="33782" y="116459"/>
                    <a:pt x="33782" y="125730"/>
                  </a:cubicBezTo>
                  <a:cubicBezTo>
                    <a:pt x="33782" y="176530"/>
                    <a:pt x="74930" y="217678"/>
                    <a:pt x="125730" y="217678"/>
                  </a:cubicBezTo>
                  <a:cubicBezTo>
                    <a:pt x="176530" y="217678"/>
                    <a:pt x="217678" y="176530"/>
                    <a:pt x="217678" y="125730"/>
                  </a:cubicBezTo>
                  <a:cubicBezTo>
                    <a:pt x="217678" y="74930"/>
                    <a:pt x="176530" y="33909"/>
                    <a:pt x="125730" y="33909"/>
                  </a:cubicBezTo>
                  <a:lnTo>
                    <a:pt x="125730" y="16891"/>
                  </a:lnTo>
                  <a:lnTo>
                    <a:pt x="125730" y="33909"/>
                  </a:lnTo>
                  <a:cubicBezTo>
                    <a:pt x="74930" y="33909"/>
                    <a:pt x="33782" y="75057"/>
                    <a:pt x="33782" y="125857"/>
                  </a:cubicBezTo>
                  <a:close/>
                </a:path>
              </a:pathLst>
            </a:custGeom>
            <a:solidFill>
              <a:srgbClr val="1C334E"/>
            </a:solidFill>
          </p:spPr>
        </p:sp>
      </p:grpSp>
      <p:grpSp>
        <p:nvGrpSpPr>
          <p:cNvPr name="Group 9" id="9"/>
          <p:cNvGrpSpPr/>
          <p:nvPr/>
        </p:nvGrpSpPr>
        <p:grpSpPr>
          <a:xfrm rot="0">
            <a:off x="1164281" y="5496096"/>
            <a:ext cx="14969866" cy="25400"/>
            <a:chOff x="0" y="0"/>
            <a:chExt cx="19959821" cy="33867"/>
          </a:xfrm>
        </p:grpSpPr>
        <p:sp>
          <p:nvSpPr>
            <p:cNvPr name="Freeform 10" id="10"/>
            <p:cNvSpPr/>
            <p:nvPr/>
          </p:nvSpPr>
          <p:spPr>
            <a:xfrm flipH="false" flipV="false" rot="0">
              <a:off x="16891" y="16891"/>
              <a:ext cx="19926047" cy="0"/>
            </a:xfrm>
            <a:custGeom>
              <a:avLst/>
              <a:gdLst/>
              <a:ahLst/>
              <a:cxnLst/>
              <a:rect r="r" b="b" t="t" l="l"/>
              <a:pathLst>
                <a:path h="0" w="19926047">
                  <a:moveTo>
                    <a:pt x="0" y="0"/>
                  </a:moveTo>
                  <a:lnTo>
                    <a:pt x="19926047" y="0"/>
                  </a:lnTo>
                </a:path>
              </a:pathLst>
            </a:custGeom>
            <a:solidFill>
              <a:srgbClr val="D0D8E8">
                <a:alpha val="89804"/>
              </a:srgbClr>
            </a:solidFill>
          </p:spPr>
        </p:sp>
        <p:sp>
          <p:nvSpPr>
            <p:cNvPr name="Freeform 11" id="11"/>
            <p:cNvSpPr/>
            <p:nvPr/>
          </p:nvSpPr>
          <p:spPr>
            <a:xfrm flipH="false" flipV="false" rot="0">
              <a:off x="16891" y="0"/>
              <a:ext cx="19926047" cy="33909"/>
            </a:xfrm>
            <a:custGeom>
              <a:avLst/>
              <a:gdLst/>
              <a:ahLst/>
              <a:cxnLst/>
              <a:rect r="r" b="b" t="t" l="l"/>
              <a:pathLst>
                <a:path h="33909" w="19926047">
                  <a:moveTo>
                    <a:pt x="0" y="0"/>
                  </a:moveTo>
                  <a:lnTo>
                    <a:pt x="19926047" y="0"/>
                  </a:lnTo>
                  <a:lnTo>
                    <a:pt x="19926047" y="33909"/>
                  </a:lnTo>
                  <a:lnTo>
                    <a:pt x="0" y="33909"/>
                  </a:lnTo>
                  <a:close/>
                </a:path>
              </a:pathLst>
            </a:custGeom>
            <a:solidFill>
              <a:srgbClr val="D0D8E8">
                <a:alpha val="89804"/>
              </a:srgbClr>
            </a:solidFill>
          </p:spPr>
        </p:sp>
      </p:grpSp>
      <p:sp>
        <p:nvSpPr>
          <p:cNvPr name="TextBox 12" id="12"/>
          <p:cNvSpPr txBox="true"/>
          <p:nvPr/>
        </p:nvSpPr>
        <p:spPr>
          <a:xfrm rot="0">
            <a:off x="1333629" y="576064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1936</a:t>
            </a:r>
          </a:p>
        </p:txBody>
      </p:sp>
      <p:grpSp>
        <p:nvGrpSpPr>
          <p:cNvPr name="Group 13" id="13"/>
          <p:cNvGrpSpPr/>
          <p:nvPr/>
        </p:nvGrpSpPr>
        <p:grpSpPr>
          <a:xfrm rot="0">
            <a:off x="1166762" y="3088671"/>
            <a:ext cx="2674248" cy="1164001"/>
            <a:chOff x="0" y="0"/>
            <a:chExt cx="3565664" cy="1552001"/>
          </a:xfrm>
        </p:grpSpPr>
        <p:sp>
          <p:nvSpPr>
            <p:cNvPr name="Freeform 14" id="1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15" id="1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16" id="16"/>
          <p:cNvSpPr txBox="true"/>
          <p:nvPr/>
        </p:nvSpPr>
        <p:spPr>
          <a:xfrm rot="0">
            <a:off x="1373474" y="3438642"/>
            <a:ext cx="2260824" cy="4735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Universal Turing Machine </a:t>
            </a:r>
          </a:p>
        </p:txBody>
      </p:sp>
      <p:grpSp>
        <p:nvGrpSpPr>
          <p:cNvPr name="Group 17" id="17"/>
          <p:cNvGrpSpPr/>
          <p:nvPr/>
        </p:nvGrpSpPr>
        <p:grpSpPr>
          <a:xfrm rot="0">
            <a:off x="2499124" y="4235210"/>
            <a:ext cx="9525" cy="1278348"/>
            <a:chOff x="0" y="0"/>
            <a:chExt cx="12700" cy="1704464"/>
          </a:xfrm>
        </p:grpSpPr>
        <p:sp>
          <p:nvSpPr>
            <p:cNvPr name="Freeform 18" id="1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19" id="19"/>
          <p:cNvSpPr txBox="true"/>
          <p:nvPr/>
        </p:nvSpPr>
        <p:spPr>
          <a:xfrm rot="0">
            <a:off x="2869961" y="4978815"/>
            <a:ext cx="2340511" cy="287655"/>
          </a:xfrm>
          <a:prstGeom prst="rect">
            <a:avLst/>
          </a:prstGeom>
        </p:spPr>
        <p:txBody>
          <a:bodyPr anchor="t" rtlCol="false" tIns="0" lIns="0" bIns="0" rIns="0">
            <a:spAutoFit/>
          </a:bodyPr>
          <a:lstStyle/>
          <a:p>
            <a:pPr algn="ctr">
              <a:lnSpc>
                <a:spcPts val="2160"/>
              </a:lnSpc>
            </a:pPr>
            <a:r>
              <a:rPr lang="en-US" sz="2000" spc="18">
                <a:solidFill>
                  <a:srgbClr val="000000"/>
                </a:solidFill>
                <a:latin typeface="Roboto"/>
                <a:ea typeface="Roboto"/>
                <a:cs typeface="Roboto"/>
                <a:sym typeface="Roboto"/>
              </a:rPr>
              <a:t>1942</a:t>
            </a:r>
          </a:p>
        </p:txBody>
      </p:sp>
      <p:grpSp>
        <p:nvGrpSpPr>
          <p:cNvPr name="Group 20" id="20"/>
          <p:cNvGrpSpPr/>
          <p:nvPr/>
        </p:nvGrpSpPr>
        <p:grpSpPr>
          <a:xfrm rot="0">
            <a:off x="2441100" y="5446011"/>
            <a:ext cx="125570" cy="125570"/>
            <a:chOff x="0" y="0"/>
            <a:chExt cx="167427" cy="167427"/>
          </a:xfrm>
        </p:grpSpPr>
        <p:sp>
          <p:nvSpPr>
            <p:cNvPr name="Freeform 21" id="2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22" id="2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23" id="23"/>
          <p:cNvGrpSpPr/>
          <p:nvPr/>
        </p:nvGrpSpPr>
        <p:grpSpPr>
          <a:xfrm rot="0">
            <a:off x="2703093" y="6764919"/>
            <a:ext cx="2674248" cy="1164001"/>
            <a:chOff x="0" y="0"/>
            <a:chExt cx="3565664" cy="1552001"/>
          </a:xfrm>
        </p:grpSpPr>
        <p:sp>
          <p:nvSpPr>
            <p:cNvPr name="Freeform 24" id="2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25" id="2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26" id="26"/>
          <p:cNvSpPr txBox="true"/>
          <p:nvPr/>
        </p:nvSpPr>
        <p:spPr>
          <a:xfrm rot="0">
            <a:off x="2909805" y="7000590"/>
            <a:ext cx="2260824" cy="7021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Turingery (WWII) – ‘Lorenz cipher machine’</a:t>
            </a:r>
          </a:p>
        </p:txBody>
      </p:sp>
      <p:grpSp>
        <p:nvGrpSpPr>
          <p:cNvPr name="Group 27" id="27"/>
          <p:cNvGrpSpPr/>
          <p:nvPr/>
        </p:nvGrpSpPr>
        <p:grpSpPr>
          <a:xfrm rot="0">
            <a:off x="4035455" y="5504033"/>
            <a:ext cx="9525" cy="1278348"/>
            <a:chOff x="0" y="0"/>
            <a:chExt cx="12700" cy="1704464"/>
          </a:xfrm>
        </p:grpSpPr>
        <p:sp>
          <p:nvSpPr>
            <p:cNvPr name="Freeform 28" id="2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29" id="29"/>
          <p:cNvSpPr txBox="true"/>
          <p:nvPr/>
        </p:nvSpPr>
        <p:spPr>
          <a:xfrm rot="0">
            <a:off x="4406294" y="576064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1950</a:t>
            </a:r>
          </a:p>
        </p:txBody>
      </p:sp>
      <p:grpSp>
        <p:nvGrpSpPr>
          <p:cNvPr name="Group 30" id="30"/>
          <p:cNvGrpSpPr/>
          <p:nvPr/>
        </p:nvGrpSpPr>
        <p:grpSpPr>
          <a:xfrm rot="0">
            <a:off x="3977432" y="5446011"/>
            <a:ext cx="125570" cy="125570"/>
            <a:chOff x="0" y="0"/>
            <a:chExt cx="167427" cy="167427"/>
          </a:xfrm>
        </p:grpSpPr>
        <p:sp>
          <p:nvSpPr>
            <p:cNvPr name="Freeform 31" id="3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32" id="3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33" id="33"/>
          <p:cNvGrpSpPr/>
          <p:nvPr/>
        </p:nvGrpSpPr>
        <p:grpSpPr>
          <a:xfrm rot="0">
            <a:off x="4239425" y="3088671"/>
            <a:ext cx="2674248" cy="1164001"/>
            <a:chOff x="0" y="0"/>
            <a:chExt cx="3565664" cy="1552001"/>
          </a:xfrm>
        </p:grpSpPr>
        <p:sp>
          <p:nvSpPr>
            <p:cNvPr name="Freeform 34" id="3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35" id="3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36" id="36"/>
          <p:cNvSpPr txBox="true"/>
          <p:nvPr/>
        </p:nvSpPr>
        <p:spPr>
          <a:xfrm rot="0">
            <a:off x="4446137" y="3552942"/>
            <a:ext cx="2260824" cy="2449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The imitation Game</a:t>
            </a:r>
          </a:p>
        </p:txBody>
      </p:sp>
      <p:grpSp>
        <p:nvGrpSpPr>
          <p:cNvPr name="Group 37" id="37"/>
          <p:cNvGrpSpPr/>
          <p:nvPr/>
        </p:nvGrpSpPr>
        <p:grpSpPr>
          <a:xfrm rot="0">
            <a:off x="5571787" y="4235210"/>
            <a:ext cx="9525" cy="1278348"/>
            <a:chOff x="0" y="0"/>
            <a:chExt cx="12700" cy="1704464"/>
          </a:xfrm>
        </p:grpSpPr>
        <p:sp>
          <p:nvSpPr>
            <p:cNvPr name="Freeform 38" id="3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39" id="39"/>
          <p:cNvSpPr txBox="true"/>
          <p:nvPr/>
        </p:nvSpPr>
        <p:spPr>
          <a:xfrm rot="0">
            <a:off x="5942626" y="497881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1956</a:t>
            </a:r>
          </a:p>
        </p:txBody>
      </p:sp>
      <p:grpSp>
        <p:nvGrpSpPr>
          <p:cNvPr name="Group 40" id="40"/>
          <p:cNvGrpSpPr/>
          <p:nvPr/>
        </p:nvGrpSpPr>
        <p:grpSpPr>
          <a:xfrm rot="0">
            <a:off x="5513764" y="5446011"/>
            <a:ext cx="125570" cy="125570"/>
            <a:chOff x="0" y="0"/>
            <a:chExt cx="167427" cy="167427"/>
          </a:xfrm>
        </p:grpSpPr>
        <p:sp>
          <p:nvSpPr>
            <p:cNvPr name="Freeform 41" id="4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42" id="4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43" id="43"/>
          <p:cNvGrpSpPr/>
          <p:nvPr/>
        </p:nvGrpSpPr>
        <p:grpSpPr>
          <a:xfrm rot="0">
            <a:off x="5775757" y="6764919"/>
            <a:ext cx="2674248" cy="1164001"/>
            <a:chOff x="0" y="0"/>
            <a:chExt cx="3565664" cy="1552001"/>
          </a:xfrm>
        </p:grpSpPr>
        <p:sp>
          <p:nvSpPr>
            <p:cNvPr name="Freeform 44" id="4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45" id="4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46" id="46"/>
          <p:cNvSpPr txBox="true"/>
          <p:nvPr/>
        </p:nvSpPr>
        <p:spPr>
          <a:xfrm rot="0">
            <a:off x="5982469" y="7000590"/>
            <a:ext cx="2260824" cy="7021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Dartmouth Conference: The Founding Father of AI</a:t>
            </a:r>
          </a:p>
        </p:txBody>
      </p:sp>
      <p:grpSp>
        <p:nvGrpSpPr>
          <p:cNvPr name="Group 47" id="47"/>
          <p:cNvGrpSpPr/>
          <p:nvPr/>
        </p:nvGrpSpPr>
        <p:grpSpPr>
          <a:xfrm rot="0">
            <a:off x="7108120" y="5504033"/>
            <a:ext cx="9525" cy="1278348"/>
            <a:chOff x="0" y="0"/>
            <a:chExt cx="12700" cy="1704464"/>
          </a:xfrm>
        </p:grpSpPr>
        <p:sp>
          <p:nvSpPr>
            <p:cNvPr name="Freeform 48" id="4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49" id="49"/>
          <p:cNvSpPr txBox="true"/>
          <p:nvPr/>
        </p:nvSpPr>
        <p:spPr>
          <a:xfrm rot="0">
            <a:off x="7478957" y="576064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1996–1997</a:t>
            </a:r>
          </a:p>
        </p:txBody>
      </p:sp>
      <p:grpSp>
        <p:nvGrpSpPr>
          <p:cNvPr name="Group 50" id="50"/>
          <p:cNvGrpSpPr/>
          <p:nvPr/>
        </p:nvGrpSpPr>
        <p:grpSpPr>
          <a:xfrm rot="0">
            <a:off x="7050096" y="5446011"/>
            <a:ext cx="125570" cy="125570"/>
            <a:chOff x="0" y="0"/>
            <a:chExt cx="167427" cy="167427"/>
          </a:xfrm>
        </p:grpSpPr>
        <p:sp>
          <p:nvSpPr>
            <p:cNvPr name="Freeform 51" id="5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52" id="5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53" id="53"/>
          <p:cNvGrpSpPr/>
          <p:nvPr/>
        </p:nvGrpSpPr>
        <p:grpSpPr>
          <a:xfrm rot="0">
            <a:off x="7312089" y="3088671"/>
            <a:ext cx="2674248" cy="1164001"/>
            <a:chOff x="0" y="0"/>
            <a:chExt cx="3565664" cy="1552001"/>
          </a:xfrm>
        </p:grpSpPr>
        <p:sp>
          <p:nvSpPr>
            <p:cNvPr name="Freeform 54" id="5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55" id="5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56" id="56"/>
          <p:cNvSpPr txBox="true"/>
          <p:nvPr/>
        </p:nvSpPr>
        <p:spPr>
          <a:xfrm rot="0">
            <a:off x="7518801" y="3438642"/>
            <a:ext cx="2260824" cy="4735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IBM Deep Blue x Gary Kasparov</a:t>
            </a:r>
          </a:p>
        </p:txBody>
      </p:sp>
      <p:grpSp>
        <p:nvGrpSpPr>
          <p:cNvPr name="Group 57" id="57"/>
          <p:cNvGrpSpPr/>
          <p:nvPr/>
        </p:nvGrpSpPr>
        <p:grpSpPr>
          <a:xfrm rot="0">
            <a:off x="8644451" y="4235210"/>
            <a:ext cx="9525" cy="1278348"/>
            <a:chOff x="0" y="0"/>
            <a:chExt cx="12700" cy="1704464"/>
          </a:xfrm>
        </p:grpSpPr>
        <p:sp>
          <p:nvSpPr>
            <p:cNvPr name="Freeform 58" id="5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59" id="59"/>
          <p:cNvSpPr txBox="true"/>
          <p:nvPr/>
        </p:nvSpPr>
        <p:spPr>
          <a:xfrm rot="0">
            <a:off x="9015290" y="497881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2011</a:t>
            </a:r>
          </a:p>
        </p:txBody>
      </p:sp>
      <p:grpSp>
        <p:nvGrpSpPr>
          <p:cNvPr name="Group 60" id="60"/>
          <p:cNvGrpSpPr/>
          <p:nvPr/>
        </p:nvGrpSpPr>
        <p:grpSpPr>
          <a:xfrm rot="0">
            <a:off x="8586428" y="5446011"/>
            <a:ext cx="125570" cy="125570"/>
            <a:chOff x="0" y="0"/>
            <a:chExt cx="167427" cy="167427"/>
          </a:xfrm>
        </p:grpSpPr>
        <p:sp>
          <p:nvSpPr>
            <p:cNvPr name="Freeform 61" id="6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62" id="6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63" id="63"/>
          <p:cNvGrpSpPr/>
          <p:nvPr/>
        </p:nvGrpSpPr>
        <p:grpSpPr>
          <a:xfrm rot="0">
            <a:off x="8848421" y="6764919"/>
            <a:ext cx="2674248" cy="1164001"/>
            <a:chOff x="0" y="0"/>
            <a:chExt cx="3565664" cy="1552001"/>
          </a:xfrm>
        </p:grpSpPr>
        <p:sp>
          <p:nvSpPr>
            <p:cNvPr name="Freeform 64" id="6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65" id="6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66" id="66"/>
          <p:cNvSpPr txBox="true"/>
          <p:nvPr/>
        </p:nvSpPr>
        <p:spPr>
          <a:xfrm rot="0">
            <a:off x="9055133" y="7229190"/>
            <a:ext cx="2260824" cy="2449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IBM Watson Jeopardy</a:t>
            </a:r>
          </a:p>
        </p:txBody>
      </p:sp>
      <p:grpSp>
        <p:nvGrpSpPr>
          <p:cNvPr name="Group 67" id="67"/>
          <p:cNvGrpSpPr/>
          <p:nvPr/>
        </p:nvGrpSpPr>
        <p:grpSpPr>
          <a:xfrm rot="0">
            <a:off x="10180782" y="5504033"/>
            <a:ext cx="9525" cy="1278348"/>
            <a:chOff x="0" y="0"/>
            <a:chExt cx="12700" cy="1704464"/>
          </a:xfrm>
        </p:grpSpPr>
        <p:sp>
          <p:nvSpPr>
            <p:cNvPr name="Freeform 68" id="6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69" id="69"/>
          <p:cNvSpPr txBox="true"/>
          <p:nvPr/>
        </p:nvSpPr>
        <p:spPr>
          <a:xfrm rot="0">
            <a:off x="10551622" y="576064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2016</a:t>
            </a:r>
          </a:p>
        </p:txBody>
      </p:sp>
      <p:grpSp>
        <p:nvGrpSpPr>
          <p:cNvPr name="Group 70" id="70"/>
          <p:cNvGrpSpPr/>
          <p:nvPr/>
        </p:nvGrpSpPr>
        <p:grpSpPr>
          <a:xfrm rot="0">
            <a:off x="10122760" y="5446011"/>
            <a:ext cx="125570" cy="125570"/>
            <a:chOff x="0" y="0"/>
            <a:chExt cx="167427" cy="167427"/>
          </a:xfrm>
        </p:grpSpPr>
        <p:sp>
          <p:nvSpPr>
            <p:cNvPr name="Freeform 71" id="7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72" id="7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73" id="73"/>
          <p:cNvGrpSpPr/>
          <p:nvPr/>
        </p:nvGrpSpPr>
        <p:grpSpPr>
          <a:xfrm rot="0">
            <a:off x="10384753" y="3088671"/>
            <a:ext cx="2674248" cy="1164001"/>
            <a:chOff x="0" y="0"/>
            <a:chExt cx="3565664" cy="1552001"/>
          </a:xfrm>
        </p:grpSpPr>
        <p:sp>
          <p:nvSpPr>
            <p:cNvPr name="Freeform 74" id="7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75" id="7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76" id="76"/>
          <p:cNvSpPr txBox="true"/>
          <p:nvPr/>
        </p:nvSpPr>
        <p:spPr>
          <a:xfrm rot="0">
            <a:off x="10591465" y="3552942"/>
            <a:ext cx="2260824" cy="2449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AlphaGo x Lee Sedol</a:t>
            </a:r>
          </a:p>
        </p:txBody>
      </p:sp>
      <p:grpSp>
        <p:nvGrpSpPr>
          <p:cNvPr name="Group 77" id="77"/>
          <p:cNvGrpSpPr/>
          <p:nvPr/>
        </p:nvGrpSpPr>
        <p:grpSpPr>
          <a:xfrm rot="0">
            <a:off x="11717114" y="4235210"/>
            <a:ext cx="9525" cy="1278348"/>
            <a:chOff x="0" y="0"/>
            <a:chExt cx="12700" cy="1704464"/>
          </a:xfrm>
        </p:grpSpPr>
        <p:sp>
          <p:nvSpPr>
            <p:cNvPr name="Freeform 78" id="7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79" id="79"/>
          <p:cNvSpPr txBox="true"/>
          <p:nvPr/>
        </p:nvSpPr>
        <p:spPr>
          <a:xfrm rot="0">
            <a:off x="12087954" y="497881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2017</a:t>
            </a:r>
          </a:p>
        </p:txBody>
      </p:sp>
      <p:grpSp>
        <p:nvGrpSpPr>
          <p:cNvPr name="Group 80" id="80"/>
          <p:cNvGrpSpPr/>
          <p:nvPr/>
        </p:nvGrpSpPr>
        <p:grpSpPr>
          <a:xfrm rot="0">
            <a:off x="11659092" y="5446011"/>
            <a:ext cx="125570" cy="125570"/>
            <a:chOff x="0" y="0"/>
            <a:chExt cx="167427" cy="167427"/>
          </a:xfrm>
        </p:grpSpPr>
        <p:sp>
          <p:nvSpPr>
            <p:cNvPr name="Freeform 81" id="8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82" id="8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83" id="83"/>
          <p:cNvGrpSpPr/>
          <p:nvPr/>
        </p:nvGrpSpPr>
        <p:grpSpPr>
          <a:xfrm rot="0">
            <a:off x="11921085" y="6764919"/>
            <a:ext cx="2674248" cy="1164001"/>
            <a:chOff x="0" y="0"/>
            <a:chExt cx="3565664" cy="1552001"/>
          </a:xfrm>
        </p:grpSpPr>
        <p:sp>
          <p:nvSpPr>
            <p:cNvPr name="Freeform 84" id="8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85" id="8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86" id="86"/>
          <p:cNvSpPr txBox="true"/>
          <p:nvPr/>
        </p:nvSpPr>
        <p:spPr>
          <a:xfrm rot="0">
            <a:off x="12127797" y="7229190"/>
            <a:ext cx="2260824" cy="2449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AlphaGo x AlphaZero</a:t>
            </a:r>
          </a:p>
        </p:txBody>
      </p:sp>
      <p:grpSp>
        <p:nvGrpSpPr>
          <p:cNvPr name="Group 87" id="87"/>
          <p:cNvGrpSpPr/>
          <p:nvPr/>
        </p:nvGrpSpPr>
        <p:grpSpPr>
          <a:xfrm rot="0">
            <a:off x="13253446" y="5504033"/>
            <a:ext cx="9525" cy="1278348"/>
            <a:chOff x="0" y="0"/>
            <a:chExt cx="12700" cy="1704464"/>
          </a:xfrm>
        </p:grpSpPr>
        <p:sp>
          <p:nvSpPr>
            <p:cNvPr name="Freeform 88" id="8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sp>
        <p:nvSpPr>
          <p:cNvPr name="TextBox 89" id="89"/>
          <p:cNvSpPr txBox="true"/>
          <p:nvPr/>
        </p:nvSpPr>
        <p:spPr>
          <a:xfrm rot="0">
            <a:off x="13624286" y="5760645"/>
            <a:ext cx="2340511" cy="287655"/>
          </a:xfrm>
          <a:prstGeom prst="rect">
            <a:avLst/>
          </a:prstGeom>
        </p:spPr>
        <p:txBody>
          <a:bodyPr anchor="t" rtlCol="false" tIns="0" lIns="0" bIns="0" rIns="0">
            <a:spAutoFit/>
          </a:bodyPr>
          <a:lstStyle/>
          <a:p>
            <a:pPr algn="ctr">
              <a:lnSpc>
                <a:spcPts val="2160"/>
              </a:lnSpc>
            </a:pPr>
            <a:r>
              <a:rPr lang="en-US" b="true" sz="2000" spc="18">
                <a:solidFill>
                  <a:srgbClr val="000000"/>
                </a:solidFill>
                <a:latin typeface="Roboto Bold"/>
                <a:ea typeface="Roboto Bold"/>
                <a:cs typeface="Roboto Bold"/>
                <a:sym typeface="Roboto Bold"/>
              </a:rPr>
              <a:t>2023</a:t>
            </a:r>
          </a:p>
        </p:txBody>
      </p:sp>
      <p:grpSp>
        <p:nvGrpSpPr>
          <p:cNvPr name="Group 90" id="90"/>
          <p:cNvGrpSpPr/>
          <p:nvPr/>
        </p:nvGrpSpPr>
        <p:grpSpPr>
          <a:xfrm rot="0">
            <a:off x="13195424" y="5446011"/>
            <a:ext cx="125570" cy="125570"/>
            <a:chOff x="0" y="0"/>
            <a:chExt cx="167427" cy="167427"/>
          </a:xfrm>
        </p:grpSpPr>
        <p:sp>
          <p:nvSpPr>
            <p:cNvPr name="Freeform 91" id="91"/>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92" id="92"/>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93" id="93"/>
          <p:cNvGrpSpPr/>
          <p:nvPr/>
        </p:nvGrpSpPr>
        <p:grpSpPr>
          <a:xfrm rot="0">
            <a:off x="13457417" y="3088671"/>
            <a:ext cx="2674248" cy="1164001"/>
            <a:chOff x="0" y="0"/>
            <a:chExt cx="3565664" cy="1552001"/>
          </a:xfrm>
        </p:grpSpPr>
        <p:sp>
          <p:nvSpPr>
            <p:cNvPr name="Freeform 94" id="94"/>
            <p:cNvSpPr/>
            <p:nvPr/>
          </p:nvSpPr>
          <p:spPr>
            <a:xfrm flipH="false" flipV="false" rot="0">
              <a:off x="16891" y="17018"/>
              <a:ext cx="3531743" cy="1518031"/>
            </a:xfrm>
            <a:custGeom>
              <a:avLst/>
              <a:gdLst/>
              <a:ahLst/>
              <a:cxnLst/>
              <a:rect r="r" b="b" t="t" l="l"/>
              <a:pathLst>
                <a:path h="1518031" w="3531743">
                  <a:moveTo>
                    <a:pt x="0" y="252984"/>
                  </a:moveTo>
                  <a:cubicBezTo>
                    <a:pt x="0" y="113284"/>
                    <a:pt x="114681" y="0"/>
                    <a:pt x="256159" y="0"/>
                  </a:cubicBezTo>
                  <a:lnTo>
                    <a:pt x="3275584" y="0"/>
                  </a:lnTo>
                  <a:cubicBezTo>
                    <a:pt x="3417062" y="0"/>
                    <a:pt x="3531743" y="113284"/>
                    <a:pt x="3531743" y="252984"/>
                  </a:cubicBezTo>
                  <a:lnTo>
                    <a:pt x="3531743" y="1265047"/>
                  </a:lnTo>
                  <a:cubicBezTo>
                    <a:pt x="3531743" y="1404747"/>
                    <a:pt x="3417062" y="1518031"/>
                    <a:pt x="3275584" y="1518031"/>
                  </a:cubicBezTo>
                  <a:lnTo>
                    <a:pt x="256286" y="1518031"/>
                  </a:lnTo>
                  <a:cubicBezTo>
                    <a:pt x="114808" y="1518031"/>
                    <a:pt x="127" y="1404747"/>
                    <a:pt x="127" y="1265047"/>
                  </a:cubicBezTo>
                  <a:close/>
                </a:path>
              </a:pathLst>
            </a:custGeom>
            <a:solidFill>
              <a:srgbClr val="FFFFFF">
                <a:alpha val="89804"/>
              </a:srgbClr>
            </a:solidFill>
          </p:spPr>
        </p:sp>
        <p:sp>
          <p:nvSpPr>
            <p:cNvPr name="Freeform 95" id="95"/>
            <p:cNvSpPr/>
            <p:nvPr/>
          </p:nvSpPr>
          <p:spPr>
            <a:xfrm flipH="false" flipV="false" rot="0">
              <a:off x="0" y="0"/>
              <a:ext cx="3565652" cy="1552067"/>
            </a:xfrm>
            <a:custGeom>
              <a:avLst/>
              <a:gdLst/>
              <a:ahLst/>
              <a:cxnLst/>
              <a:rect r="r" b="b" t="t" l="l"/>
              <a:pathLst>
                <a:path h="1552067" w="3565652">
                  <a:moveTo>
                    <a:pt x="0" y="270002"/>
                  </a:moveTo>
                  <a:cubicBezTo>
                    <a:pt x="0" y="120650"/>
                    <a:pt x="122555" y="0"/>
                    <a:pt x="273177" y="0"/>
                  </a:cubicBezTo>
                  <a:lnTo>
                    <a:pt x="3292475" y="0"/>
                  </a:lnTo>
                  <a:lnTo>
                    <a:pt x="3292475" y="16891"/>
                  </a:lnTo>
                  <a:lnTo>
                    <a:pt x="3292475" y="0"/>
                  </a:lnTo>
                  <a:cubicBezTo>
                    <a:pt x="3443097" y="0"/>
                    <a:pt x="3565652" y="120650"/>
                    <a:pt x="3565652" y="270002"/>
                  </a:cubicBezTo>
                  <a:lnTo>
                    <a:pt x="3548761" y="270002"/>
                  </a:lnTo>
                  <a:lnTo>
                    <a:pt x="3565652" y="270002"/>
                  </a:lnTo>
                  <a:lnTo>
                    <a:pt x="3565652" y="1282065"/>
                  </a:lnTo>
                  <a:lnTo>
                    <a:pt x="3548761" y="1282065"/>
                  </a:lnTo>
                  <a:lnTo>
                    <a:pt x="3565652" y="1282065"/>
                  </a:lnTo>
                  <a:cubicBezTo>
                    <a:pt x="3565652" y="1431417"/>
                    <a:pt x="3443097" y="1552067"/>
                    <a:pt x="3292475" y="1552067"/>
                  </a:cubicBezTo>
                  <a:lnTo>
                    <a:pt x="3292475" y="1535176"/>
                  </a:lnTo>
                  <a:lnTo>
                    <a:pt x="3292475" y="1552067"/>
                  </a:lnTo>
                  <a:lnTo>
                    <a:pt x="273177" y="1552067"/>
                  </a:lnTo>
                  <a:lnTo>
                    <a:pt x="273177" y="1535176"/>
                  </a:lnTo>
                  <a:lnTo>
                    <a:pt x="273177" y="1552067"/>
                  </a:lnTo>
                  <a:cubicBezTo>
                    <a:pt x="122555" y="1551940"/>
                    <a:pt x="0" y="1431290"/>
                    <a:pt x="0" y="1282065"/>
                  </a:cubicBezTo>
                  <a:lnTo>
                    <a:pt x="0" y="270002"/>
                  </a:lnTo>
                  <a:lnTo>
                    <a:pt x="16891" y="270002"/>
                  </a:lnTo>
                  <a:lnTo>
                    <a:pt x="0" y="270002"/>
                  </a:lnTo>
                  <a:moveTo>
                    <a:pt x="33909" y="270002"/>
                  </a:moveTo>
                  <a:lnTo>
                    <a:pt x="33909" y="1282065"/>
                  </a:lnTo>
                  <a:lnTo>
                    <a:pt x="16891" y="1282065"/>
                  </a:lnTo>
                  <a:lnTo>
                    <a:pt x="33909" y="1282065"/>
                  </a:lnTo>
                  <a:cubicBezTo>
                    <a:pt x="33909" y="1412240"/>
                    <a:pt x="140843" y="1518158"/>
                    <a:pt x="273177" y="1518158"/>
                  </a:cubicBezTo>
                  <a:lnTo>
                    <a:pt x="3292475" y="1518158"/>
                  </a:lnTo>
                  <a:cubicBezTo>
                    <a:pt x="3424809" y="1518158"/>
                    <a:pt x="3531743" y="1412240"/>
                    <a:pt x="3531743" y="1282065"/>
                  </a:cubicBezTo>
                  <a:lnTo>
                    <a:pt x="3531743" y="270002"/>
                  </a:lnTo>
                  <a:cubicBezTo>
                    <a:pt x="3531743" y="139827"/>
                    <a:pt x="3424809" y="33909"/>
                    <a:pt x="3292475" y="33909"/>
                  </a:cubicBezTo>
                  <a:lnTo>
                    <a:pt x="273177" y="33909"/>
                  </a:lnTo>
                  <a:lnTo>
                    <a:pt x="273177" y="16891"/>
                  </a:lnTo>
                  <a:lnTo>
                    <a:pt x="273177" y="33909"/>
                  </a:lnTo>
                  <a:cubicBezTo>
                    <a:pt x="140843" y="33909"/>
                    <a:pt x="33909" y="139827"/>
                    <a:pt x="33909" y="270002"/>
                  </a:cubicBezTo>
                  <a:close/>
                </a:path>
              </a:pathLst>
            </a:custGeom>
            <a:solidFill>
              <a:srgbClr val="4F81BD"/>
            </a:solidFill>
          </p:spPr>
        </p:sp>
      </p:grpSp>
      <p:sp>
        <p:nvSpPr>
          <p:cNvPr name="TextBox 96" id="96"/>
          <p:cNvSpPr txBox="true"/>
          <p:nvPr/>
        </p:nvSpPr>
        <p:spPr>
          <a:xfrm rot="0">
            <a:off x="13664129" y="3324342"/>
            <a:ext cx="2260824" cy="702183"/>
          </a:xfrm>
          <a:prstGeom prst="rect">
            <a:avLst/>
          </a:prstGeom>
        </p:spPr>
        <p:txBody>
          <a:bodyPr anchor="t" rtlCol="false" tIns="0" lIns="0" bIns="0" rIns="0">
            <a:spAutoFit/>
          </a:bodyPr>
          <a:lstStyle/>
          <a:p>
            <a:pPr algn="l">
              <a:lnSpc>
                <a:spcPts val="1836"/>
              </a:lnSpc>
            </a:pPr>
            <a:r>
              <a:rPr lang="en-US" sz="1700" spc="15">
                <a:solidFill>
                  <a:srgbClr val="000000"/>
                </a:solidFill>
                <a:latin typeface="Roboto"/>
                <a:ea typeface="Roboto"/>
                <a:cs typeface="Roboto"/>
                <a:sym typeface="Roboto"/>
              </a:rPr>
              <a:t>Open AI ChatGPT</a:t>
            </a:r>
          </a:p>
          <a:p>
            <a:pPr algn="l">
              <a:lnSpc>
                <a:spcPts val="1836"/>
              </a:lnSpc>
            </a:pPr>
          </a:p>
          <a:p>
            <a:pPr algn="l">
              <a:lnSpc>
                <a:spcPts val="1836"/>
              </a:lnSpc>
            </a:pPr>
          </a:p>
        </p:txBody>
      </p:sp>
      <p:grpSp>
        <p:nvGrpSpPr>
          <p:cNvPr name="Group 97" id="97"/>
          <p:cNvGrpSpPr/>
          <p:nvPr/>
        </p:nvGrpSpPr>
        <p:grpSpPr>
          <a:xfrm rot="0">
            <a:off x="14789779" y="4235210"/>
            <a:ext cx="9525" cy="1278348"/>
            <a:chOff x="0" y="0"/>
            <a:chExt cx="12700" cy="1704464"/>
          </a:xfrm>
        </p:grpSpPr>
        <p:sp>
          <p:nvSpPr>
            <p:cNvPr name="Freeform 98" id="98"/>
            <p:cNvSpPr/>
            <p:nvPr/>
          </p:nvSpPr>
          <p:spPr>
            <a:xfrm flipH="false" flipV="false" rot="0">
              <a:off x="0" y="6350"/>
              <a:ext cx="12700" cy="1691767"/>
            </a:xfrm>
            <a:custGeom>
              <a:avLst/>
              <a:gdLst/>
              <a:ahLst/>
              <a:cxnLst/>
              <a:rect r="r" b="b" t="t" l="l"/>
              <a:pathLst>
                <a:path h="1691767" w="12700">
                  <a:moveTo>
                    <a:pt x="12700" y="88900"/>
                  </a:moveTo>
                  <a:lnTo>
                    <a:pt x="12700" y="127000"/>
                  </a:lnTo>
                  <a:lnTo>
                    <a:pt x="0" y="127000"/>
                  </a:lnTo>
                  <a:lnTo>
                    <a:pt x="0" y="88900"/>
                  </a:lnTo>
                  <a:close/>
                  <a:moveTo>
                    <a:pt x="0" y="177800"/>
                  </a:moveTo>
                  <a:lnTo>
                    <a:pt x="0" y="215900"/>
                  </a:lnTo>
                  <a:lnTo>
                    <a:pt x="0" y="177800"/>
                  </a:lnTo>
                  <a:close/>
                  <a:moveTo>
                    <a:pt x="0" y="266700"/>
                  </a:moveTo>
                  <a:lnTo>
                    <a:pt x="0" y="304800"/>
                  </a:lnTo>
                  <a:lnTo>
                    <a:pt x="0" y="266700"/>
                  </a:lnTo>
                  <a:close/>
                  <a:moveTo>
                    <a:pt x="0" y="355600"/>
                  </a:moveTo>
                  <a:lnTo>
                    <a:pt x="0" y="393700"/>
                  </a:lnTo>
                  <a:lnTo>
                    <a:pt x="0" y="355600"/>
                  </a:lnTo>
                  <a:close/>
                  <a:moveTo>
                    <a:pt x="0" y="444500"/>
                  </a:moveTo>
                  <a:lnTo>
                    <a:pt x="0" y="482600"/>
                  </a:lnTo>
                  <a:lnTo>
                    <a:pt x="0" y="444500"/>
                  </a:lnTo>
                  <a:close/>
                  <a:moveTo>
                    <a:pt x="0" y="533400"/>
                  </a:moveTo>
                  <a:lnTo>
                    <a:pt x="0" y="571500"/>
                  </a:lnTo>
                  <a:lnTo>
                    <a:pt x="0" y="533400"/>
                  </a:lnTo>
                  <a:close/>
                  <a:moveTo>
                    <a:pt x="0" y="622300"/>
                  </a:moveTo>
                  <a:lnTo>
                    <a:pt x="0" y="660400"/>
                  </a:lnTo>
                  <a:lnTo>
                    <a:pt x="0" y="622300"/>
                  </a:lnTo>
                  <a:close/>
                  <a:moveTo>
                    <a:pt x="0" y="711200"/>
                  </a:moveTo>
                  <a:lnTo>
                    <a:pt x="0" y="749300"/>
                  </a:lnTo>
                  <a:lnTo>
                    <a:pt x="0" y="711200"/>
                  </a:lnTo>
                  <a:close/>
                  <a:moveTo>
                    <a:pt x="0" y="800100"/>
                  </a:moveTo>
                  <a:lnTo>
                    <a:pt x="0" y="838200"/>
                  </a:lnTo>
                  <a:lnTo>
                    <a:pt x="0" y="800100"/>
                  </a:lnTo>
                  <a:close/>
                  <a:moveTo>
                    <a:pt x="0" y="889000"/>
                  </a:moveTo>
                  <a:lnTo>
                    <a:pt x="0" y="927100"/>
                  </a:lnTo>
                  <a:lnTo>
                    <a:pt x="0" y="889000"/>
                  </a:lnTo>
                  <a:close/>
                  <a:moveTo>
                    <a:pt x="0" y="977900"/>
                  </a:moveTo>
                  <a:lnTo>
                    <a:pt x="0" y="1016000"/>
                  </a:lnTo>
                  <a:lnTo>
                    <a:pt x="0" y="977900"/>
                  </a:lnTo>
                  <a:close/>
                  <a:moveTo>
                    <a:pt x="0" y="1066800"/>
                  </a:moveTo>
                  <a:lnTo>
                    <a:pt x="0" y="1104900"/>
                  </a:lnTo>
                  <a:lnTo>
                    <a:pt x="0" y="1066800"/>
                  </a:lnTo>
                  <a:close/>
                  <a:moveTo>
                    <a:pt x="0" y="1155700"/>
                  </a:moveTo>
                  <a:lnTo>
                    <a:pt x="0" y="1193800"/>
                  </a:lnTo>
                  <a:lnTo>
                    <a:pt x="0" y="1155700"/>
                  </a:lnTo>
                  <a:close/>
                  <a:moveTo>
                    <a:pt x="0" y="1244600"/>
                  </a:moveTo>
                  <a:lnTo>
                    <a:pt x="0" y="1282700"/>
                  </a:lnTo>
                  <a:lnTo>
                    <a:pt x="0" y="1244600"/>
                  </a:lnTo>
                  <a:close/>
                  <a:moveTo>
                    <a:pt x="0" y="1333500"/>
                  </a:moveTo>
                  <a:lnTo>
                    <a:pt x="0" y="1371600"/>
                  </a:lnTo>
                  <a:lnTo>
                    <a:pt x="0" y="1333500"/>
                  </a:lnTo>
                  <a:close/>
                  <a:moveTo>
                    <a:pt x="0" y="1422400"/>
                  </a:moveTo>
                  <a:lnTo>
                    <a:pt x="0" y="1460500"/>
                  </a:lnTo>
                  <a:lnTo>
                    <a:pt x="0" y="1422400"/>
                  </a:lnTo>
                  <a:close/>
                  <a:moveTo>
                    <a:pt x="0" y="1511300"/>
                  </a:moveTo>
                  <a:lnTo>
                    <a:pt x="0" y="1549400"/>
                  </a:lnTo>
                  <a:lnTo>
                    <a:pt x="0" y="1511300"/>
                  </a:lnTo>
                  <a:close/>
                  <a:moveTo>
                    <a:pt x="0" y="1600200"/>
                  </a:moveTo>
                  <a:lnTo>
                    <a:pt x="0" y="1638300"/>
                  </a:lnTo>
                  <a:lnTo>
                    <a:pt x="0" y="1600200"/>
                  </a:lnTo>
                  <a:close/>
                  <a:moveTo>
                    <a:pt x="0" y="1689100"/>
                  </a:moveTo>
                  <a:lnTo>
                    <a:pt x="0" y="1691767"/>
                  </a:lnTo>
                  <a:lnTo>
                    <a:pt x="0" y="1689100"/>
                  </a:lnTo>
                  <a:close/>
                  <a:moveTo>
                    <a:pt x="12700" y="0"/>
                  </a:moveTo>
                  <a:lnTo>
                    <a:pt x="12700" y="38100"/>
                  </a:lnTo>
                  <a:lnTo>
                    <a:pt x="0" y="38100"/>
                  </a:lnTo>
                  <a:lnTo>
                    <a:pt x="0" y="0"/>
                  </a:lnTo>
                  <a:close/>
                </a:path>
              </a:pathLst>
            </a:custGeom>
            <a:solidFill>
              <a:srgbClr val="4F81BD"/>
            </a:solidFill>
          </p:spPr>
        </p:sp>
      </p:grpSp>
      <p:grpSp>
        <p:nvGrpSpPr>
          <p:cNvPr name="Group 99" id="99"/>
          <p:cNvGrpSpPr/>
          <p:nvPr/>
        </p:nvGrpSpPr>
        <p:grpSpPr>
          <a:xfrm rot="0">
            <a:off x="14731756" y="5446011"/>
            <a:ext cx="125570" cy="125570"/>
            <a:chOff x="0" y="0"/>
            <a:chExt cx="167427" cy="167427"/>
          </a:xfrm>
        </p:grpSpPr>
        <p:sp>
          <p:nvSpPr>
            <p:cNvPr name="Freeform 100" id="100"/>
            <p:cNvSpPr/>
            <p:nvPr/>
          </p:nvSpPr>
          <p:spPr>
            <a:xfrm flipH="false" flipV="false" rot="0">
              <a:off x="16891" y="16891"/>
              <a:ext cx="133604" cy="133604"/>
            </a:xfrm>
            <a:custGeom>
              <a:avLst/>
              <a:gdLst/>
              <a:ahLst/>
              <a:cxnLst/>
              <a:rect r="r" b="b" t="t" l="l"/>
              <a:pathLst>
                <a:path h="133604" w="133604">
                  <a:moveTo>
                    <a:pt x="0" y="66802"/>
                  </a:moveTo>
                  <a:cubicBezTo>
                    <a:pt x="0" y="29972"/>
                    <a:pt x="29845" y="0"/>
                    <a:pt x="66802" y="0"/>
                  </a:cubicBezTo>
                  <a:cubicBezTo>
                    <a:pt x="103759" y="0"/>
                    <a:pt x="133604" y="29845"/>
                    <a:pt x="133604" y="66802"/>
                  </a:cubicBezTo>
                  <a:cubicBezTo>
                    <a:pt x="133604" y="103759"/>
                    <a:pt x="103759" y="133604"/>
                    <a:pt x="66802" y="133604"/>
                  </a:cubicBezTo>
                  <a:cubicBezTo>
                    <a:pt x="29845" y="133604"/>
                    <a:pt x="0" y="103759"/>
                    <a:pt x="0" y="66802"/>
                  </a:cubicBezTo>
                  <a:close/>
                </a:path>
              </a:pathLst>
            </a:custGeom>
            <a:solidFill>
              <a:srgbClr val="4F81BD"/>
            </a:solidFill>
          </p:spPr>
        </p:sp>
        <p:sp>
          <p:nvSpPr>
            <p:cNvPr name="Freeform 101" id="101"/>
            <p:cNvSpPr/>
            <p:nvPr/>
          </p:nvSpPr>
          <p:spPr>
            <a:xfrm flipH="false" flipV="false" rot="0">
              <a:off x="0" y="0"/>
              <a:ext cx="167386" cy="167386"/>
            </a:xfrm>
            <a:custGeom>
              <a:avLst/>
              <a:gdLst/>
              <a:ahLst/>
              <a:cxnLst/>
              <a:rect r="r" b="b" t="t" l="l"/>
              <a:pathLst>
                <a:path h="167386" w="167386">
                  <a:moveTo>
                    <a:pt x="0" y="83693"/>
                  </a:moveTo>
                  <a:cubicBezTo>
                    <a:pt x="0" y="37465"/>
                    <a:pt x="37465" y="0"/>
                    <a:pt x="83693" y="0"/>
                  </a:cubicBezTo>
                  <a:lnTo>
                    <a:pt x="83693" y="16891"/>
                  </a:lnTo>
                  <a:lnTo>
                    <a:pt x="83693" y="0"/>
                  </a:lnTo>
                  <a:cubicBezTo>
                    <a:pt x="129921" y="0"/>
                    <a:pt x="167386" y="37465"/>
                    <a:pt x="167386" y="83693"/>
                  </a:cubicBezTo>
                  <a:lnTo>
                    <a:pt x="150495" y="83693"/>
                  </a:lnTo>
                  <a:lnTo>
                    <a:pt x="167386" y="83693"/>
                  </a:lnTo>
                  <a:cubicBezTo>
                    <a:pt x="167386" y="129921"/>
                    <a:pt x="129921" y="167386"/>
                    <a:pt x="83693" y="167386"/>
                  </a:cubicBezTo>
                  <a:lnTo>
                    <a:pt x="83693" y="150495"/>
                  </a:lnTo>
                  <a:lnTo>
                    <a:pt x="83693" y="167386"/>
                  </a:lnTo>
                  <a:cubicBezTo>
                    <a:pt x="37465" y="167386"/>
                    <a:pt x="0" y="129921"/>
                    <a:pt x="0" y="83693"/>
                  </a:cubicBezTo>
                  <a:lnTo>
                    <a:pt x="16891" y="83693"/>
                  </a:lnTo>
                  <a:lnTo>
                    <a:pt x="33909" y="83693"/>
                  </a:lnTo>
                  <a:lnTo>
                    <a:pt x="16891" y="83693"/>
                  </a:lnTo>
                  <a:lnTo>
                    <a:pt x="0" y="83693"/>
                  </a:lnTo>
                  <a:moveTo>
                    <a:pt x="33909" y="83693"/>
                  </a:moveTo>
                  <a:cubicBezTo>
                    <a:pt x="33909" y="93091"/>
                    <a:pt x="26289" y="100584"/>
                    <a:pt x="17018" y="100584"/>
                  </a:cubicBezTo>
                  <a:cubicBezTo>
                    <a:pt x="7747" y="100584"/>
                    <a:pt x="0" y="93091"/>
                    <a:pt x="0" y="83693"/>
                  </a:cubicBezTo>
                  <a:cubicBezTo>
                    <a:pt x="0" y="74295"/>
                    <a:pt x="7620" y="66802"/>
                    <a:pt x="16891" y="66802"/>
                  </a:cubicBezTo>
                  <a:cubicBezTo>
                    <a:pt x="26162" y="66802"/>
                    <a:pt x="33782" y="74422"/>
                    <a:pt x="33782" y="83693"/>
                  </a:cubicBezTo>
                  <a:cubicBezTo>
                    <a:pt x="33782" y="111252"/>
                    <a:pt x="56134" y="133477"/>
                    <a:pt x="83566" y="133477"/>
                  </a:cubicBezTo>
                  <a:cubicBezTo>
                    <a:pt x="110998" y="133477"/>
                    <a:pt x="133350" y="111125"/>
                    <a:pt x="133350" y="83693"/>
                  </a:cubicBezTo>
                  <a:cubicBezTo>
                    <a:pt x="133350" y="56261"/>
                    <a:pt x="111252" y="33909"/>
                    <a:pt x="83693" y="33909"/>
                  </a:cubicBezTo>
                  <a:lnTo>
                    <a:pt x="83693" y="16891"/>
                  </a:lnTo>
                  <a:lnTo>
                    <a:pt x="83693" y="33909"/>
                  </a:lnTo>
                  <a:cubicBezTo>
                    <a:pt x="56134" y="33909"/>
                    <a:pt x="33909" y="56261"/>
                    <a:pt x="33909" y="83693"/>
                  </a:cubicBezTo>
                  <a:close/>
                </a:path>
              </a:pathLst>
            </a:custGeom>
            <a:solidFill>
              <a:srgbClr val="4F81BD"/>
            </a:solidFill>
          </p:spPr>
        </p:sp>
      </p:grpSp>
      <p:grpSp>
        <p:nvGrpSpPr>
          <p:cNvPr name="Group 102" id="102"/>
          <p:cNvGrpSpPr/>
          <p:nvPr/>
        </p:nvGrpSpPr>
        <p:grpSpPr>
          <a:xfrm rot="0">
            <a:off x="16290288" y="239652"/>
            <a:ext cx="1734683" cy="1355792"/>
            <a:chOff x="0" y="0"/>
            <a:chExt cx="2312911" cy="1807723"/>
          </a:xfrm>
        </p:grpSpPr>
        <p:sp>
          <p:nvSpPr>
            <p:cNvPr name="Freeform 103" id="103"/>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6"/>
              <a:stretch>
                <a:fillRect l="0" t="0" r="0" b="0"/>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65176" y="643520"/>
            <a:ext cx="6757649" cy="8999960"/>
          </a:xfrm>
          <a:custGeom>
            <a:avLst/>
            <a:gdLst/>
            <a:ahLst/>
            <a:cxnLst/>
            <a:rect r="r" b="b" t="t" l="l"/>
            <a:pathLst>
              <a:path h="8999960" w="6757649">
                <a:moveTo>
                  <a:pt x="0" y="0"/>
                </a:moveTo>
                <a:lnTo>
                  <a:pt x="6757648" y="0"/>
                </a:lnTo>
                <a:lnTo>
                  <a:pt x="6757648" y="8999960"/>
                </a:lnTo>
                <a:lnTo>
                  <a:pt x="0" y="8999960"/>
                </a:lnTo>
                <a:lnTo>
                  <a:pt x="0" y="0"/>
                </a:lnTo>
                <a:close/>
              </a:path>
            </a:pathLst>
          </a:custGeom>
          <a:blipFill>
            <a:blip r:embed="rId2"/>
            <a:stretch>
              <a:fillRect l="0" t="0" r="0" b="0"/>
            </a:stretch>
          </a:blipFill>
        </p:spPr>
      </p:sp>
      <p:sp>
        <p:nvSpPr>
          <p:cNvPr name="Freeform 3" id="3"/>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3">
              <a:extLst>
                <a:ext uri="{96DAC541-7B7A-43D3-8B79-37D633B846F1}">
                  <asvg:svgBlip xmlns:asvg="http://schemas.microsoft.com/office/drawing/2016/SVG/main" r:embed="rId4"/>
                </a:ext>
              </a:extLst>
            </a:blip>
            <a:stretch>
              <a:fillRect l="0" t="-241" r="0" b="-241"/>
            </a:stretch>
          </a:blipFill>
        </p:spPr>
      </p:sp>
      <p:grpSp>
        <p:nvGrpSpPr>
          <p:cNvPr name="Group 4" id="4"/>
          <p:cNvGrpSpPr/>
          <p:nvPr/>
        </p:nvGrpSpPr>
        <p:grpSpPr>
          <a:xfrm rot="0">
            <a:off x="16290288" y="239652"/>
            <a:ext cx="1734683" cy="1355792"/>
            <a:chOff x="0" y="0"/>
            <a:chExt cx="2312911" cy="1807723"/>
          </a:xfrm>
        </p:grpSpPr>
        <p:sp>
          <p:nvSpPr>
            <p:cNvPr name="Freeform 5" id="5"/>
            <p:cNvSpPr/>
            <p:nvPr/>
          </p:nvSpPr>
          <p:spPr>
            <a:xfrm flipH="false" flipV="false" rot="0">
              <a:off x="0" y="0"/>
              <a:ext cx="2312924" cy="1807718"/>
            </a:xfrm>
            <a:custGeom>
              <a:avLst/>
              <a:gdLst/>
              <a:ahLst/>
              <a:cxnLst/>
              <a:rect r="r" b="b" t="t" l="l"/>
              <a:pathLst>
                <a:path h="1807718" w="2312924">
                  <a:moveTo>
                    <a:pt x="0" y="0"/>
                  </a:moveTo>
                  <a:lnTo>
                    <a:pt x="2312924" y="0"/>
                  </a:lnTo>
                  <a:lnTo>
                    <a:pt x="2312924" y="1807718"/>
                  </a:lnTo>
                  <a:lnTo>
                    <a:pt x="0" y="1807718"/>
                  </a:lnTo>
                  <a:lnTo>
                    <a:pt x="0" y="0"/>
                  </a:lnTo>
                  <a:close/>
                </a:path>
              </a:pathLst>
            </a:custGeom>
            <a:blipFill>
              <a:blip r:embed="rId5"/>
              <a:stretch>
                <a:fillRect l="0" t="0" r="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58346" y="595539"/>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1936 Universal Turing Machine</a:t>
              </a:r>
            </a:p>
          </p:txBody>
        </p:sp>
      </p:grpSp>
      <p:sp>
        <p:nvSpPr>
          <p:cNvPr name="AutoShape 9" id="9"/>
          <p:cNvSpPr/>
          <p:nvPr/>
        </p:nvSpPr>
        <p:spPr>
          <a:xfrm rot="64065">
            <a:off x="16682979" y="1691331"/>
            <a:ext cx="676907" cy="0"/>
          </a:xfrm>
          <a:prstGeom prst="line">
            <a:avLst/>
          </a:prstGeom>
          <a:ln cap="rnd" w="9525">
            <a:solidFill>
              <a:srgbClr val="4F81BD"/>
            </a:solidFill>
            <a:prstDash val="solid"/>
            <a:headEnd type="none" len="sm" w="sm"/>
            <a:tailEnd type="none" len="sm" w="sm"/>
          </a:ln>
        </p:spPr>
      </p:sp>
      <p:sp>
        <p:nvSpPr>
          <p:cNvPr name="Freeform 10" id="10" descr="Uma imagem contendo no interior, mesa, grande, espelho  Descrição gerada automaticamente"/>
          <p:cNvSpPr/>
          <p:nvPr/>
        </p:nvSpPr>
        <p:spPr>
          <a:xfrm flipH="false" flipV="false" rot="0">
            <a:off x="8805446" y="3900881"/>
            <a:ext cx="8037556" cy="5081974"/>
          </a:xfrm>
          <a:custGeom>
            <a:avLst/>
            <a:gdLst/>
            <a:ahLst/>
            <a:cxnLst/>
            <a:rect r="r" b="b" t="t" l="l"/>
            <a:pathLst>
              <a:path h="5081974" w="8037556">
                <a:moveTo>
                  <a:pt x="0" y="0"/>
                </a:moveTo>
                <a:lnTo>
                  <a:pt x="8037556" y="0"/>
                </a:lnTo>
                <a:lnTo>
                  <a:pt x="8037556" y="5081974"/>
                </a:lnTo>
                <a:lnTo>
                  <a:pt x="0" y="5081974"/>
                </a:lnTo>
                <a:lnTo>
                  <a:pt x="0" y="0"/>
                </a:lnTo>
                <a:close/>
              </a:path>
            </a:pathLst>
          </a:custGeom>
          <a:blipFill>
            <a:blip r:embed="rId6"/>
            <a:stretch>
              <a:fillRect l="-74" t="0" r="-74" b="0"/>
            </a:stretch>
          </a:blipFill>
        </p:spPr>
      </p:sp>
      <p:sp>
        <p:nvSpPr>
          <p:cNvPr name="TextBox 11" id="11"/>
          <p:cNvSpPr txBox="true"/>
          <p:nvPr/>
        </p:nvSpPr>
        <p:spPr>
          <a:xfrm rot="0">
            <a:off x="666028" y="632151"/>
            <a:ext cx="7503022" cy="3905250"/>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A Máquina de Turing Universal, criada por Alan Turing em 1936, é uma ideia teórica de uma máquina que pode imitar qualquer outra máquina de Turing. Ela usa uma fita infinita como memória e uma cabeça de leitura/escrita que se move pela fita, alterando seu conteúdo com base em regras definidas.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8485873"/>
            <a:ext cx="4875944" cy="1544854"/>
          </a:xfrm>
          <a:custGeom>
            <a:avLst/>
            <a:gdLst/>
            <a:ahLst/>
            <a:cxnLst/>
            <a:rect r="r" b="b" t="t" l="l"/>
            <a:pathLst>
              <a:path h="1544854" w="4875944">
                <a:moveTo>
                  <a:pt x="0" y="1544854"/>
                </a:moveTo>
                <a:lnTo>
                  <a:pt x="4875944" y="1544854"/>
                </a:lnTo>
                <a:lnTo>
                  <a:pt x="4875944" y="0"/>
                </a:lnTo>
                <a:lnTo>
                  <a:pt x="0" y="0"/>
                </a:lnTo>
                <a:lnTo>
                  <a:pt x="0" y="1544854"/>
                </a:lnTo>
                <a:close/>
              </a:path>
            </a:pathLst>
          </a:custGeom>
          <a:blipFill>
            <a:blip r:embed="rId2">
              <a:extLst>
                <a:ext uri="{96DAC541-7B7A-43D3-8B79-37D633B846F1}">
                  <asvg:svgBlip xmlns:asvg="http://schemas.microsoft.com/office/drawing/2016/SVG/main" r:embed="rId3"/>
                </a:ext>
              </a:extLst>
            </a:blip>
            <a:stretch>
              <a:fillRect l="0" t="-241" r="0" b="-241"/>
            </a:stretch>
          </a:blipFill>
        </p:spPr>
      </p:sp>
      <p:sp>
        <p:nvSpPr>
          <p:cNvPr name="Freeform 3" id="3"/>
          <p:cNvSpPr/>
          <p:nvPr/>
        </p:nvSpPr>
        <p:spPr>
          <a:xfrm flipH="false" flipV="false" rot="0">
            <a:off x="4748244" y="8854593"/>
            <a:ext cx="255399" cy="255399"/>
          </a:xfrm>
          <a:custGeom>
            <a:avLst/>
            <a:gdLst/>
            <a:ahLst/>
            <a:cxnLst/>
            <a:rect r="r" b="b" t="t" l="l"/>
            <a:pathLst>
              <a:path h="255399" w="255399">
                <a:moveTo>
                  <a:pt x="0" y="0"/>
                </a:moveTo>
                <a:lnTo>
                  <a:pt x="255399" y="0"/>
                </a:lnTo>
                <a:lnTo>
                  <a:pt x="255399" y="255399"/>
                </a:lnTo>
                <a:lnTo>
                  <a:pt x="0" y="255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5403178">
            <a:off x="12222688" y="5140851"/>
            <a:ext cx="10301822" cy="0"/>
          </a:xfrm>
          <a:prstGeom prst="line">
            <a:avLst/>
          </a:prstGeom>
          <a:ln cap="rnd" w="9525">
            <a:solidFill>
              <a:srgbClr val="4F81BD"/>
            </a:solidFill>
            <a:prstDash val="solid"/>
            <a:headEnd type="none" len="sm" w="sm"/>
            <a:tailEnd type="none" len="sm" w="sm"/>
          </a:ln>
        </p:spPr>
      </p:sp>
      <p:grpSp>
        <p:nvGrpSpPr>
          <p:cNvPr name="Group 5" id="5"/>
          <p:cNvGrpSpPr/>
          <p:nvPr/>
        </p:nvGrpSpPr>
        <p:grpSpPr>
          <a:xfrm rot="0">
            <a:off x="13273792" y="502864"/>
            <a:ext cx="3597275" cy="2311400"/>
            <a:chOff x="0" y="0"/>
            <a:chExt cx="4796367" cy="3081867"/>
          </a:xfrm>
        </p:grpSpPr>
        <p:sp>
          <p:nvSpPr>
            <p:cNvPr name="Freeform 6" id="6"/>
            <p:cNvSpPr/>
            <p:nvPr/>
          </p:nvSpPr>
          <p:spPr>
            <a:xfrm flipH="false" flipV="false" rot="0">
              <a:off x="16891" y="16891"/>
              <a:ext cx="4762500" cy="3048000"/>
            </a:xfrm>
            <a:custGeom>
              <a:avLst/>
              <a:gdLst/>
              <a:ahLst/>
              <a:cxnLst/>
              <a:rect r="r" b="b" t="t" l="l"/>
              <a:pathLst>
                <a:path h="3048000" w="4762500">
                  <a:moveTo>
                    <a:pt x="0" y="508000"/>
                  </a:moveTo>
                  <a:cubicBezTo>
                    <a:pt x="0" y="227457"/>
                    <a:pt x="228346" y="0"/>
                    <a:pt x="510032" y="0"/>
                  </a:cubicBezTo>
                  <a:lnTo>
                    <a:pt x="4252468" y="0"/>
                  </a:lnTo>
                  <a:cubicBezTo>
                    <a:pt x="4534154" y="0"/>
                    <a:pt x="4762500" y="227457"/>
                    <a:pt x="4762500" y="508000"/>
                  </a:cubicBezTo>
                  <a:lnTo>
                    <a:pt x="4762500" y="2540000"/>
                  </a:lnTo>
                  <a:cubicBezTo>
                    <a:pt x="4762500" y="2820543"/>
                    <a:pt x="4534154" y="3048000"/>
                    <a:pt x="4252468" y="3048000"/>
                  </a:cubicBezTo>
                  <a:lnTo>
                    <a:pt x="510032" y="3048000"/>
                  </a:lnTo>
                  <a:cubicBezTo>
                    <a:pt x="228346" y="3048000"/>
                    <a:pt x="0" y="2820543"/>
                    <a:pt x="0" y="2540000"/>
                  </a:cubicBezTo>
                  <a:close/>
                </a:path>
              </a:pathLst>
            </a:custGeom>
            <a:solidFill>
              <a:srgbClr val="4F81BD"/>
            </a:solidFill>
          </p:spPr>
        </p:sp>
        <p:sp>
          <p:nvSpPr>
            <p:cNvPr name="Freeform 7" id="7"/>
            <p:cNvSpPr/>
            <p:nvPr/>
          </p:nvSpPr>
          <p:spPr>
            <a:xfrm flipH="false" flipV="false" rot="0">
              <a:off x="0" y="0"/>
              <a:ext cx="4796282" cy="3081909"/>
            </a:xfrm>
            <a:custGeom>
              <a:avLst/>
              <a:gdLst/>
              <a:ahLst/>
              <a:cxnLst/>
              <a:rect r="r" b="b" t="t" l="l"/>
              <a:pathLst>
                <a:path h="3081909" w="4796282">
                  <a:moveTo>
                    <a:pt x="0" y="524891"/>
                  </a:moveTo>
                  <a:cubicBezTo>
                    <a:pt x="0" y="234950"/>
                    <a:pt x="235966" y="0"/>
                    <a:pt x="526923" y="0"/>
                  </a:cubicBezTo>
                  <a:lnTo>
                    <a:pt x="4269359" y="0"/>
                  </a:lnTo>
                  <a:lnTo>
                    <a:pt x="4269359" y="16891"/>
                  </a:lnTo>
                  <a:lnTo>
                    <a:pt x="4269359" y="0"/>
                  </a:lnTo>
                  <a:cubicBezTo>
                    <a:pt x="4560316" y="0"/>
                    <a:pt x="4796282" y="234950"/>
                    <a:pt x="4796282" y="524891"/>
                  </a:cubicBezTo>
                  <a:lnTo>
                    <a:pt x="4779391" y="524891"/>
                  </a:lnTo>
                  <a:lnTo>
                    <a:pt x="4796282" y="524891"/>
                  </a:lnTo>
                  <a:lnTo>
                    <a:pt x="4796282" y="2556891"/>
                  </a:lnTo>
                  <a:lnTo>
                    <a:pt x="4779391" y="2556891"/>
                  </a:lnTo>
                  <a:lnTo>
                    <a:pt x="4796282" y="2556891"/>
                  </a:lnTo>
                  <a:cubicBezTo>
                    <a:pt x="4796282" y="2846832"/>
                    <a:pt x="4560316" y="3081782"/>
                    <a:pt x="4269359" y="3081782"/>
                  </a:cubicBezTo>
                  <a:lnTo>
                    <a:pt x="4269359" y="3064891"/>
                  </a:lnTo>
                  <a:lnTo>
                    <a:pt x="4269359" y="3081782"/>
                  </a:lnTo>
                  <a:lnTo>
                    <a:pt x="526923" y="3081782"/>
                  </a:lnTo>
                  <a:lnTo>
                    <a:pt x="526923" y="3064891"/>
                  </a:lnTo>
                  <a:lnTo>
                    <a:pt x="526923" y="3081782"/>
                  </a:lnTo>
                  <a:cubicBezTo>
                    <a:pt x="235966" y="3081909"/>
                    <a:pt x="0" y="2846959"/>
                    <a:pt x="0" y="2556891"/>
                  </a:cubicBezTo>
                  <a:lnTo>
                    <a:pt x="0" y="524891"/>
                  </a:lnTo>
                  <a:lnTo>
                    <a:pt x="16891" y="524891"/>
                  </a:lnTo>
                  <a:lnTo>
                    <a:pt x="0" y="524891"/>
                  </a:lnTo>
                  <a:moveTo>
                    <a:pt x="33909" y="524891"/>
                  </a:moveTo>
                  <a:lnTo>
                    <a:pt x="33909" y="2556891"/>
                  </a:lnTo>
                  <a:lnTo>
                    <a:pt x="16891" y="2556891"/>
                  </a:lnTo>
                  <a:lnTo>
                    <a:pt x="33909" y="2556891"/>
                  </a:lnTo>
                  <a:cubicBezTo>
                    <a:pt x="33909" y="2828036"/>
                    <a:pt x="254508" y="3048000"/>
                    <a:pt x="526923" y="3048000"/>
                  </a:cubicBezTo>
                  <a:lnTo>
                    <a:pt x="4269359" y="3048000"/>
                  </a:lnTo>
                  <a:cubicBezTo>
                    <a:pt x="4541774" y="3048000"/>
                    <a:pt x="4762500" y="2828036"/>
                    <a:pt x="4762500" y="2556891"/>
                  </a:cubicBezTo>
                  <a:lnTo>
                    <a:pt x="4762500" y="524891"/>
                  </a:lnTo>
                  <a:cubicBezTo>
                    <a:pt x="4762500" y="253746"/>
                    <a:pt x="4541774" y="33782"/>
                    <a:pt x="4269359" y="33782"/>
                  </a:cubicBezTo>
                  <a:lnTo>
                    <a:pt x="526923" y="33782"/>
                  </a:lnTo>
                  <a:lnTo>
                    <a:pt x="526923" y="16891"/>
                  </a:lnTo>
                  <a:lnTo>
                    <a:pt x="526923" y="33909"/>
                  </a:lnTo>
                  <a:cubicBezTo>
                    <a:pt x="254508" y="33909"/>
                    <a:pt x="33909" y="253746"/>
                    <a:pt x="33909" y="524891"/>
                  </a:cubicBezTo>
                  <a:close/>
                </a:path>
              </a:pathLst>
            </a:custGeom>
            <a:solidFill>
              <a:srgbClr val="1C334E"/>
            </a:solidFill>
          </p:spPr>
        </p:sp>
        <p:sp>
          <p:nvSpPr>
            <p:cNvPr name="TextBox 8" id="8"/>
            <p:cNvSpPr txBox="true"/>
            <p:nvPr/>
          </p:nvSpPr>
          <p:spPr>
            <a:xfrm>
              <a:off x="0" y="-19050"/>
              <a:ext cx="4796367" cy="3100917"/>
            </a:xfrm>
            <a:prstGeom prst="rect">
              <a:avLst/>
            </a:prstGeom>
          </p:spPr>
          <p:txBody>
            <a:bodyPr anchor="ctr" rtlCol="false" tIns="50800" lIns="50800" bIns="50800" rIns="50800"/>
            <a:lstStyle/>
            <a:p>
              <a:pPr algn="ctr">
                <a:lnSpc>
                  <a:spcPts val="3359"/>
                </a:lnSpc>
              </a:pPr>
              <a:r>
                <a:rPr lang="en-US" sz="2799" spc="26">
                  <a:solidFill>
                    <a:srgbClr val="FFFFFF"/>
                  </a:solidFill>
                  <a:latin typeface="Roboto"/>
                  <a:ea typeface="Roboto"/>
                  <a:cs typeface="Roboto"/>
                  <a:sym typeface="Roboto"/>
                </a:rPr>
                <a:t>1942 - Turingery (WWII) – ‘Lorenz cipher machine’</a:t>
              </a:r>
            </a:p>
          </p:txBody>
        </p:sp>
      </p:grpSp>
      <p:sp>
        <p:nvSpPr>
          <p:cNvPr name="AutoShape 9" id="9"/>
          <p:cNvSpPr/>
          <p:nvPr/>
        </p:nvSpPr>
        <p:spPr>
          <a:xfrm rot="64065">
            <a:off x="16698425" y="1598655"/>
            <a:ext cx="676907" cy="0"/>
          </a:xfrm>
          <a:prstGeom prst="line">
            <a:avLst/>
          </a:prstGeom>
          <a:ln cap="rnd" w="9525">
            <a:solidFill>
              <a:srgbClr val="4F81BD"/>
            </a:solidFill>
            <a:prstDash val="solid"/>
            <a:headEnd type="none" len="sm" w="sm"/>
            <a:tailEnd type="none" len="sm" w="sm"/>
          </a:ln>
        </p:spPr>
      </p:sp>
      <p:sp>
        <p:nvSpPr>
          <p:cNvPr name="Freeform 10" id="10" descr="Câmera fotográfica preta  Descrição gerada automaticamente"/>
          <p:cNvSpPr/>
          <p:nvPr/>
        </p:nvSpPr>
        <p:spPr>
          <a:xfrm flipH="false" flipV="false" rot="0">
            <a:off x="8909608" y="3104377"/>
            <a:ext cx="7944623" cy="6796732"/>
          </a:xfrm>
          <a:custGeom>
            <a:avLst/>
            <a:gdLst/>
            <a:ahLst/>
            <a:cxnLst/>
            <a:rect r="r" b="b" t="t" l="l"/>
            <a:pathLst>
              <a:path h="6796732" w="7944623">
                <a:moveTo>
                  <a:pt x="0" y="0"/>
                </a:moveTo>
                <a:lnTo>
                  <a:pt x="7944623" y="0"/>
                </a:lnTo>
                <a:lnTo>
                  <a:pt x="7944623" y="6796732"/>
                </a:lnTo>
                <a:lnTo>
                  <a:pt x="0" y="6796732"/>
                </a:lnTo>
                <a:lnTo>
                  <a:pt x="0" y="0"/>
                </a:lnTo>
                <a:close/>
              </a:path>
            </a:pathLst>
          </a:custGeom>
          <a:blipFill>
            <a:blip r:embed="rId6"/>
            <a:stretch>
              <a:fillRect l="-57" t="0" r="-57" b="0"/>
            </a:stretch>
          </a:blipFill>
        </p:spPr>
      </p:sp>
      <p:sp>
        <p:nvSpPr>
          <p:cNvPr name="TextBox 11" id="11"/>
          <p:cNvSpPr txBox="true"/>
          <p:nvPr/>
        </p:nvSpPr>
        <p:spPr>
          <a:xfrm rot="0">
            <a:off x="835935" y="709380"/>
            <a:ext cx="6761617" cy="3419475"/>
          </a:xfrm>
          <a:prstGeom prst="rect">
            <a:avLst/>
          </a:prstGeom>
        </p:spPr>
        <p:txBody>
          <a:bodyPr anchor="t" rtlCol="false" tIns="0" lIns="0" bIns="0" rIns="0">
            <a:spAutoFit/>
          </a:bodyPr>
          <a:lstStyle/>
          <a:p>
            <a:pPr algn="l">
              <a:lnSpc>
                <a:spcPts val="3840"/>
              </a:lnSpc>
            </a:pPr>
            <a:r>
              <a:rPr lang="en-US" sz="3200" spc="29">
                <a:solidFill>
                  <a:srgbClr val="000000"/>
                </a:solidFill>
                <a:latin typeface="Roboto"/>
                <a:ea typeface="Roboto"/>
                <a:cs typeface="Roboto"/>
                <a:sym typeface="Roboto"/>
              </a:rPr>
              <a:t>Em 1942, durante a Segunda Guerra Mundial, Alan Turing trabalhou no desenvolvimento do </a:t>
            </a:r>
            <a:r>
              <a:rPr lang="en-US" b="true" sz="3200" spc="29">
                <a:solidFill>
                  <a:srgbClr val="000000"/>
                </a:solidFill>
                <a:latin typeface="Roboto Bold"/>
                <a:ea typeface="Roboto Bold"/>
                <a:cs typeface="Roboto Bold"/>
                <a:sym typeface="Roboto Bold"/>
              </a:rPr>
              <a:t>Turingery</a:t>
            </a:r>
            <a:r>
              <a:rPr lang="en-US" sz="3200" spc="29">
                <a:solidFill>
                  <a:srgbClr val="000000"/>
                </a:solidFill>
                <a:latin typeface="Roboto"/>
                <a:ea typeface="Roboto"/>
                <a:cs typeface="Roboto"/>
                <a:sym typeface="Roboto"/>
              </a:rPr>
              <a:t>, uma técnica para quebrar os códigos gerados pela máquina de cifra Lorenz, usada pelos alemães para comunicações de alto nível.</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DAGTAaJptG8</dc:identifier>
  <dcterms:modified xsi:type="dcterms:W3CDTF">2011-08-01T06:04:30Z</dcterms:modified>
  <cp:revision>1</cp:revision>
  <dc:title>Apresentação_1_Colégio_IA.pptx</dc:title>
</cp:coreProperties>
</file>